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Default Extension="wmv" ContentType="video/x-ms-wmv"/>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handoutMasters/handoutMaster1.xml" ContentType="application/vnd.openxmlformats-officedocument.presentationml.handoutMaster+xml"/>
  <Override PartName="/docProps/core.xml" ContentType="application/vnd.openxmlformats-package.core-properties+xml"/>
  <Default Extension="mp4" ContentType="video/unknown"/>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handoutMasterIdLst>
    <p:handoutMasterId r:id="rId77"/>
  </p:handoutMasterIdLst>
  <p:sldIdLst>
    <p:sldId id="257" r:id="rId2"/>
    <p:sldId id="314" r:id="rId3"/>
    <p:sldId id="315" r:id="rId4"/>
    <p:sldId id="316" r:id="rId5"/>
    <p:sldId id="258" r:id="rId6"/>
    <p:sldId id="287" r:id="rId7"/>
    <p:sldId id="289" r:id="rId8"/>
    <p:sldId id="290" r:id="rId9"/>
    <p:sldId id="319" r:id="rId10"/>
    <p:sldId id="320" r:id="rId11"/>
    <p:sldId id="291" r:id="rId12"/>
    <p:sldId id="321" r:id="rId13"/>
    <p:sldId id="322" r:id="rId14"/>
    <p:sldId id="323" r:id="rId15"/>
    <p:sldId id="324" r:id="rId16"/>
    <p:sldId id="329" r:id="rId17"/>
    <p:sldId id="330" r:id="rId18"/>
    <p:sldId id="334" r:id="rId19"/>
    <p:sldId id="331" r:id="rId20"/>
    <p:sldId id="332" r:id="rId21"/>
    <p:sldId id="333" r:id="rId22"/>
    <p:sldId id="335" r:id="rId23"/>
    <p:sldId id="339" r:id="rId24"/>
    <p:sldId id="340" r:id="rId25"/>
    <p:sldId id="341" r:id="rId26"/>
    <p:sldId id="342" r:id="rId27"/>
    <p:sldId id="343" r:id="rId28"/>
    <p:sldId id="336" r:id="rId29"/>
    <p:sldId id="337" r:id="rId30"/>
    <p:sldId id="338" r:id="rId31"/>
    <p:sldId id="388" r:id="rId32"/>
    <p:sldId id="389" r:id="rId33"/>
    <p:sldId id="292" r:id="rId34"/>
    <p:sldId id="345" r:id="rId35"/>
    <p:sldId id="346" r:id="rId36"/>
    <p:sldId id="347" r:id="rId37"/>
    <p:sldId id="350" r:id="rId38"/>
    <p:sldId id="348" r:id="rId39"/>
    <p:sldId id="349" r:id="rId40"/>
    <p:sldId id="352" r:id="rId41"/>
    <p:sldId id="353" r:id="rId42"/>
    <p:sldId id="354" r:id="rId43"/>
    <p:sldId id="355" r:id="rId44"/>
    <p:sldId id="356" r:id="rId45"/>
    <p:sldId id="357" r:id="rId46"/>
    <p:sldId id="358" r:id="rId47"/>
    <p:sldId id="359" r:id="rId48"/>
    <p:sldId id="360" r:id="rId49"/>
    <p:sldId id="361" r:id="rId50"/>
    <p:sldId id="362" r:id="rId51"/>
    <p:sldId id="363" r:id="rId52"/>
    <p:sldId id="364" r:id="rId53"/>
    <p:sldId id="365" r:id="rId54"/>
    <p:sldId id="366" r:id="rId55"/>
    <p:sldId id="367" r:id="rId56"/>
    <p:sldId id="368" r:id="rId57"/>
    <p:sldId id="369" r:id="rId58"/>
    <p:sldId id="371" r:id="rId59"/>
    <p:sldId id="370" r:id="rId60"/>
    <p:sldId id="372" r:id="rId61"/>
    <p:sldId id="373" r:id="rId62"/>
    <p:sldId id="374" r:id="rId63"/>
    <p:sldId id="375" r:id="rId64"/>
    <p:sldId id="376" r:id="rId65"/>
    <p:sldId id="377" r:id="rId66"/>
    <p:sldId id="378" r:id="rId67"/>
    <p:sldId id="379" r:id="rId68"/>
    <p:sldId id="380" r:id="rId69"/>
    <p:sldId id="381" r:id="rId70"/>
    <p:sldId id="383" r:id="rId71"/>
    <p:sldId id="384" r:id="rId72"/>
    <p:sldId id="385" r:id="rId73"/>
    <p:sldId id="386" r:id="rId74"/>
    <p:sldId id="387" r:id="rId75"/>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872" autoAdjust="0"/>
  </p:normalViewPr>
  <p:slideViewPr>
    <p:cSldViewPr>
      <p:cViewPr>
        <p:scale>
          <a:sx n="115" d="100"/>
          <a:sy n="115" d="100"/>
        </p:scale>
        <p:origin x="-198"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CA"/>
          </a:p>
        </p:txBody>
      </p:sp>
      <p:sp>
        <p:nvSpPr>
          <p:cNvPr id="43011" name="Rectangle 3"/>
          <p:cNvSpPr>
            <a:spLocks noGrp="1" noChangeArrowheads="1"/>
          </p:cNvSpPr>
          <p:nvPr>
            <p:ph type="dt" sz="quarter" idx="1"/>
          </p:nvPr>
        </p:nvSpPr>
        <p:spPr bwMode="auto">
          <a:xfrm>
            <a:off x="3970338"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CA"/>
          </a:p>
        </p:txBody>
      </p:sp>
      <p:sp>
        <p:nvSpPr>
          <p:cNvPr id="43012" name="Rectangle 4"/>
          <p:cNvSpPr>
            <a:spLocks noGrp="1" noChangeArrowheads="1"/>
          </p:cNvSpPr>
          <p:nvPr>
            <p:ph type="ftr" sz="quarter" idx="2"/>
          </p:nvPr>
        </p:nvSpPr>
        <p:spPr bwMode="auto">
          <a:xfrm>
            <a:off x="0"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CA"/>
          </a:p>
        </p:txBody>
      </p:sp>
      <p:sp>
        <p:nvSpPr>
          <p:cNvPr id="43013" name="Rectangle 5"/>
          <p:cNvSpPr>
            <a:spLocks noGrp="1" noChangeArrowheads="1"/>
          </p:cNvSpPr>
          <p:nvPr>
            <p:ph type="sldNum" sz="quarter" idx="3"/>
          </p:nvPr>
        </p:nvSpPr>
        <p:spPr bwMode="auto">
          <a:xfrm>
            <a:off x="3970338"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891C015A-8D3D-45BE-B779-71047C6B87D9}" type="slidenum">
              <a:rPr lang="en-CA"/>
              <a:pPr>
                <a:defRPr/>
              </a:pPr>
              <a:t>‹#›</a:t>
            </a:fld>
            <a:endParaRPr lang="en-CA"/>
          </a:p>
        </p:txBody>
      </p:sp>
    </p:spTree>
    <p:extLst>
      <p:ext uri="{BB962C8B-B14F-4D97-AF65-F5344CB8AC3E}">
        <p14:creationId xmlns="" xmlns:p14="http://schemas.microsoft.com/office/powerpoint/2010/main" val="1168327899"/>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wmv>
</file>

<file path=ppt/media/media4.wmv>
</file>

<file path=ppt/media/media5.wmv>
</file>

<file path=ppt/media/media6.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A37B51CF-9164-4981-B57C-46CD007ECD40}" type="datetimeFigureOut">
              <a:rPr lang="en-US" smtClean="0"/>
              <a:pPr/>
              <a:t>2/4/2014</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D1208514-77B3-4019-9871-0F47B4F60084}" type="slidenum">
              <a:rPr lang="en-US" smtClean="0"/>
              <a:pPr/>
              <a:t>‹#›</a:t>
            </a:fld>
            <a:endParaRPr lang="en-US"/>
          </a:p>
        </p:txBody>
      </p:sp>
    </p:spTree>
    <p:extLst>
      <p:ext uri="{BB962C8B-B14F-4D97-AF65-F5344CB8AC3E}">
        <p14:creationId xmlns="" xmlns:p14="http://schemas.microsoft.com/office/powerpoint/2010/main" val="2504499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342900" indent="-342900" algn="l" eaLnBrk="1" hangingPunct="1">
              <a:lnSpc>
                <a:spcPct val="80000"/>
              </a:lnSpc>
              <a:buFontTx/>
              <a:buChar char="•"/>
            </a:pPr>
            <a:r>
              <a:rPr lang="en-US" sz="1200" dirty="0" smtClean="0">
                <a:solidFill>
                  <a:srgbClr val="333399"/>
                </a:solidFill>
              </a:rPr>
              <a:t>Many officers are not mentally or physically prepared to deal with high stress or dynamic attacks and therefore are unable to deal effectively with the situation at hand.</a:t>
            </a:r>
          </a:p>
          <a:p>
            <a:pPr marL="342900" indent="-342900" algn="l" eaLnBrk="1" hangingPunct="1">
              <a:lnSpc>
                <a:spcPct val="80000"/>
              </a:lnSpc>
              <a:buFontTx/>
              <a:buChar char="•"/>
            </a:pPr>
            <a:r>
              <a:rPr lang="en-US" sz="1200" dirty="0" smtClean="0">
                <a:solidFill>
                  <a:srgbClr val="333399"/>
                </a:solidFill>
              </a:rPr>
              <a:t>How often have we attributed our safety to luck, rather than the fact that we were prepared to deal with the situation as is arose?</a:t>
            </a:r>
          </a:p>
          <a:p>
            <a:pPr marL="342900" indent="-342900" algn="l" eaLnBrk="1" hangingPunct="1">
              <a:lnSpc>
                <a:spcPct val="80000"/>
              </a:lnSpc>
              <a:buFontTx/>
              <a:buChar char="•"/>
            </a:pPr>
            <a:r>
              <a:rPr lang="en-US" sz="1200" dirty="0" smtClean="0">
                <a:solidFill>
                  <a:srgbClr val="333399"/>
                </a:solidFill>
              </a:rPr>
              <a:t>How often have we been placed in potentially dangerous situations and have failed to realize it until after the conflict was resolved?</a:t>
            </a:r>
          </a:p>
          <a:p>
            <a:endParaRPr lang="en-US" dirty="0"/>
          </a:p>
        </p:txBody>
      </p:sp>
      <p:sp>
        <p:nvSpPr>
          <p:cNvPr id="4" name="Slide Number Placeholder 3"/>
          <p:cNvSpPr>
            <a:spLocks noGrp="1"/>
          </p:cNvSpPr>
          <p:nvPr>
            <p:ph type="sldNum" sz="quarter" idx="10"/>
          </p:nvPr>
        </p:nvSpPr>
        <p:spPr/>
        <p:txBody>
          <a:bodyPr/>
          <a:lstStyle/>
          <a:p>
            <a:fld id="{D1208514-77B3-4019-9871-0F47B4F60084}" type="slidenum">
              <a:rPr lang="en-US" smtClean="0"/>
              <a:pPr/>
              <a:t>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indent="-457200" algn="l">
              <a:lnSpc>
                <a:spcPct val="80000"/>
              </a:lnSpc>
              <a:buFontTx/>
              <a:buChar char="•"/>
            </a:pPr>
            <a:r>
              <a:rPr lang="en-US" sz="1200" dirty="0" smtClean="0">
                <a:solidFill>
                  <a:schemeClr val="accent2"/>
                </a:solidFill>
              </a:rPr>
              <a:t>More than</a:t>
            </a:r>
            <a:r>
              <a:rPr lang="en-US" sz="1200" b="1" dirty="0" smtClean="0">
                <a:solidFill>
                  <a:schemeClr val="accent2"/>
                </a:solidFill>
              </a:rPr>
              <a:t> 14,859</a:t>
            </a:r>
            <a:r>
              <a:rPr lang="en-US" sz="1200" dirty="0" smtClean="0">
                <a:solidFill>
                  <a:schemeClr val="accent2"/>
                </a:solidFill>
              </a:rPr>
              <a:t> law enforcement officers have been killed in the line of duty.</a:t>
            </a:r>
            <a:br>
              <a:rPr lang="en-US" sz="1200" dirty="0" smtClean="0">
                <a:solidFill>
                  <a:schemeClr val="accent2"/>
                </a:solidFill>
              </a:rPr>
            </a:br>
            <a:r>
              <a:rPr lang="en-US" sz="1200" dirty="0" smtClean="0">
                <a:solidFill>
                  <a:schemeClr val="accent2"/>
                </a:solidFill>
              </a:rPr>
              <a:t>There are approx., 740,000 sworn law enforcement officers now serving in the U.S. About 14 per cent of those officers are female.</a:t>
            </a:r>
            <a:br>
              <a:rPr lang="en-US" sz="1200" dirty="0" smtClean="0">
                <a:solidFill>
                  <a:schemeClr val="accent2"/>
                </a:solidFill>
              </a:rPr>
            </a:br>
            <a:endParaRPr lang="en-US" sz="1200" dirty="0" smtClean="0">
              <a:solidFill>
                <a:schemeClr val="accent2"/>
              </a:solidFill>
            </a:endParaRPr>
          </a:p>
          <a:p>
            <a:pPr marL="457200" indent="-457200" algn="l">
              <a:lnSpc>
                <a:spcPct val="80000"/>
              </a:lnSpc>
              <a:buFontTx/>
              <a:buChar char="•"/>
            </a:pPr>
            <a:r>
              <a:rPr lang="en-US" sz="1200" dirty="0" smtClean="0">
                <a:solidFill>
                  <a:schemeClr val="accent2"/>
                </a:solidFill>
              </a:rPr>
              <a:t>Every year between 150 and 165 law enforcement officers are killed in the line of duty.</a:t>
            </a:r>
            <a:br>
              <a:rPr lang="en-US" sz="1200" dirty="0" smtClean="0">
                <a:solidFill>
                  <a:schemeClr val="accent2"/>
                </a:solidFill>
              </a:rPr>
            </a:br>
            <a:endParaRPr lang="en-US" sz="1200" dirty="0" smtClean="0">
              <a:solidFill>
                <a:schemeClr val="accent2"/>
              </a:solidFill>
            </a:endParaRPr>
          </a:p>
          <a:p>
            <a:pPr marL="457200" indent="-457200" algn="l">
              <a:lnSpc>
                <a:spcPct val="80000"/>
              </a:lnSpc>
              <a:buFontTx/>
              <a:buChar char="•"/>
            </a:pPr>
            <a:r>
              <a:rPr lang="en-US" sz="1200" dirty="0" smtClean="0">
                <a:solidFill>
                  <a:schemeClr val="accent2"/>
                </a:solidFill>
              </a:rPr>
              <a:t>From 1986-1995, 197 convicts murdered a police officer while out on parole, probation, or early prison release. More than 100 police killers during that period were under 18 years of age. </a:t>
            </a:r>
            <a:endParaRPr lang="en-US" dirty="0"/>
          </a:p>
        </p:txBody>
      </p:sp>
      <p:sp>
        <p:nvSpPr>
          <p:cNvPr id="4" name="Slide Number Placeholder 3"/>
          <p:cNvSpPr>
            <a:spLocks noGrp="1"/>
          </p:cNvSpPr>
          <p:nvPr>
            <p:ph type="sldNum" sz="quarter" idx="10"/>
          </p:nvPr>
        </p:nvSpPr>
        <p:spPr/>
        <p:txBody>
          <a:bodyPr/>
          <a:lstStyle/>
          <a:p>
            <a:fld id="{D1208514-77B3-4019-9871-0F47B4F60084}" type="slidenum">
              <a:rPr lang="en-US" smtClean="0"/>
              <a:pPr/>
              <a:t>8</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rtl="0" eaLnBrk="1" fontAlgn="t" latinLnBrk="0" hangingPunct="1"/>
            <a:r>
              <a:rPr lang="en-US" sz="1200" b="1" i="0" u="none" strike="noStrike" kern="1200" dirty="0" smtClean="0">
                <a:solidFill>
                  <a:schemeClr val="tx1"/>
                </a:solidFill>
                <a:latin typeface="+mn-lt"/>
                <a:ea typeface="+mn-ea"/>
                <a:cs typeface="+mn-cs"/>
              </a:rPr>
              <a:t>Obviously before the offender attacks the officer, they must first locate the officer. A subject can locate the member by sight or sound.</a:t>
            </a:r>
          </a:p>
          <a:p>
            <a:pPr rtl="0" eaLnBrk="1" fontAlgn="t" latinLnBrk="0" hangingPunct="1"/>
            <a:r>
              <a:rPr lang="en-US" sz="1200" b="0" i="0" u="none" strike="noStrike" kern="1200" dirty="0" smtClean="0">
                <a:solidFill>
                  <a:schemeClr val="tx1"/>
                </a:solidFill>
                <a:latin typeface="+mn-lt"/>
                <a:ea typeface="+mn-ea"/>
                <a:cs typeface="+mn-cs"/>
              </a:rPr>
              <a:t>This is the physical preparation required before the actual assault can take place. For example, the aiming of a gun, cocking of an impact weapon or fist. If the subject is in hiding, this can be done before the officer locates the subject.</a:t>
            </a:r>
          </a:p>
          <a:p>
            <a:pPr rtl="0" eaLnBrk="1" fontAlgn="t" latinLnBrk="0" hangingPunct="1"/>
            <a:r>
              <a:rPr lang="en-US" sz="1200" b="0" i="0" u="none" strike="noStrike" kern="1200" dirty="0" smtClean="0">
                <a:solidFill>
                  <a:schemeClr val="tx1"/>
                </a:solidFill>
                <a:latin typeface="+mn-lt"/>
                <a:ea typeface="+mn-ea"/>
                <a:cs typeface="+mn-cs"/>
              </a:rPr>
              <a:t>The actual launching of an attack towards the officer. </a:t>
            </a:r>
          </a:p>
          <a:p>
            <a:endParaRPr lang="en-US" dirty="0"/>
          </a:p>
        </p:txBody>
      </p:sp>
      <p:sp>
        <p:nvSpPr>
          <p:cNvPr id="4" name="Slide Number Placeholder 3"/>
          <p:cNvSpPr>
            <a:spLocks noGrp="1"/>
          </p:cNvSpPr>
          <p:nvPr>
            <p:ph type="sldNum" sz="quarter" idx="10"/>
          </p:nvPr>
        </p:nvSpPr>
        <p:spPr/>
        <p:txBody>
          <a:bodyPr/>
          <a:lstStyle/>
          <a:p>
            <a:fld id="{D1208514-77B3-4019-9871-0F47B4F60084}" type="slidenum">
              <a:rPr lang="en-US" smtClean="0"/>
              <a:pPr/>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82766CC-B6E5-4FA5-8D12-32B836D9F354}" type="slidenum">
              <a:rPr lang="en-US"/>
              <a:pPr>
                <a:defRPr/>
              </a:pPr>
              <a:t>‹#›</a:t>
            </a:fld>
            <a:endParaRPr lang="en-US"/>
          </a:p>
        </p:txBody>
      </p:sp>
    </p:spTree>
    <p:extLst>
      <p:ext uri="{BB962C8B-B14F-4D97-AF65-F5344CB8AC3E}">
        <p14:creationId xmlns="" xmlns:p14="http://schemas.microsoft.com/office/powerpoint/2010/main" val="4100881988"/>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D04DCC9-77B1-4CE5-A1D6-81CCBE3C8A11}" type="slidenum">
              <a:rPr lang="en-US"/>
              <a:pPr>
                <a:defRPr/>
              </a:pPr>
              <a:t>‹#›</a:t>
            </a:fld>
            <a:endParaRPr lang="en-US"/>
          </a:p>
        </p:txBody>
      </p:sp>
    </p:spTree>
    <p:extLst>
      <p:ext uri="{BB962C8B-B14F-4D97-AF65-F5344CB8AC3E}">
        <p14:creationId xmlns="" xmlns:p14="http://schemas.microsoft.com/office/powerpoint/2010/main" val="300977494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1A6E08F-65CD-4D24-853A-1AC50AB8ED91}" type="slidenum">
              <a:rPr lang="en-US"/>
              <a:pPr>
                <a:defRPr/>
              </a:pPr>
              <a:t>‹#›</a:t>
            </a:fld>
            <a:endParaRPr lang="en-US"/>
          </a:p>
        </p:txBody>
      </p:sp>
    </p:spTree>
    <p:extLst>
      <p:ext uri="{BB962C8B-B14F-4D97-AF65-F5344CB8AC3E}">
        <p14:creationId xmlns="" xmlns:p14="http://schemas.microsoft.com/office/powerpoint/2010/main" val="186934981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2C34108E-869E-4FCF-878C-1542F1490AEB}" type="slidenum">
              <a:rPr lang="en-US"/>
              <a:pPr>
                <a:defRPr/>
              </a:pPr>
              <a:t>‹#›</a:t>
            </a:fld>
            <a:endParaRPr lang="en-US"/>
          </a:p>
        </p:txBody>
      </p:sp>
    </p:spTree>
    <p:extLst>
      <p:ext uri="{BB962C8B-B14F-4D97-AF65-F5344CB8AC3E}">
        <p14:creationId xmlns="" xmlns:p14="http://schemas.microsoft.com/office/powerpoint/2010/main" val="3107056207"/>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D65CD2F-9DD3-4FBE-B9D9-E4F76C459D65}" type="slidenum">
              <a:rPr lang="en-US"/>
              <a:pPr>
                <a:defRPr/>
              </a:pPr>
              <a:t>‹#›</a:t>
            </a:fld>
            <a:endParaRPr lang="en-US"/>
          </a:p>
        </p:txBody>
      </p:sp>
    </p:spTree>
    <p:extLst>
      <p:ext uri="{BB962C8B-B14F-4D97-AF65-F5344CB8AC3E}">
        <p14:creationId xmlns="" xmlns:p14="http://schemas.microsoft.com/office/powerpoint/2010/main" val="8354967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59C13C1-7E89-4291-9E66-EA5C1516932F}" type="slidenum">
              <a:rPr lang="en-US"/>
              <a:pPr>
                <a:defRPr/>
              </a:pPr>
              <a:t>‹#›</a:t>
            </a:fld>
            <a:endParaRPr lang="en-US"/>
          </a:p>
        </p:txBody>
      </p:sp>
    </p:spTree>
    <p:extLst>
      <p:ext uri="{BB962C8B-B14F-4D97-AF65-F5344CB8AC3E}">
        <p14:creationId xmlns="" xmlns:p14="http://schemas.microsoft.com/office/powerpoint/2010/main" val="4570399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2A59859C-0E8D-431D-9587-DDA14BE7DBD9}" type="slidenum">
              <a:rPr lang="en-US"/>
              <a:pPr>
                <a:defRPr/>
              </a:pPr>
              <a:t>‹#›</a:t>
            </a:fld>
            <a:endParaRPr lang="en-US"/>
          </a:p>
        </p:txBody>
      </p:sp>
    </p:spTree>
    <p:extLst>
      <p:ext uri="{BB962C8B-B14F-4D97-AF65-F5344CB8AC3E}">
        <p14:creationId xmlns="" xmlns:p14="http://schemas.microsoft.com/office/powerpoint/2010/main" val="296734079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DFD8CCF1-538E-403F-9CEA-69452CA3AF4C}" type="slidenum">
              <a:rPr lang="en-US"/>
              <a:pPr>
                <a:defRPr/>
              </a:pPr>
              <a:t>‹#›</a:t>
            </a:fld>
            <a:endParaRPr lang="en-US"/>
          </a:p>
        </p:txBody>
      </p:sp>
    </p:spTree>
    <p:extLst>
      <p:ext uri="{BB962C8B-B14F-4D97-AF65-F5344CB8AC3E}">
        <p14:creationId xmlns="" xmlns:p14="http://schemas.microsoft.com/office/powerpoint/2010/main" val="404756865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4E42153-AD13-4C92-AB42-00D24C6C1D94}" type="slidenum">
              <a:rPr lang="en-US"/>
              <a:pPr>
                <a:defRPr/>
              </a:pPr>
              <a:t>‹#›</a:t>
            </a:fld>
            <a:endParaRPr lang="en-US"/>
          </a:p>
        </p:txBody>
      </p:sp>
    </p:spTree>
    <p:extLst>
      <p:ext uri="{BB962C8B-B14F-4D97-AF65-F5344CB8AC3E}">
        <p14:creationId xmlns="" xmlns:p14="http://schemas.microsoft.com/office/powerpoint/2010/main" val="366313914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53C7FDD-D6EC-478C-8B50-4740D0EC5372}" type="slidenum">
              <a:rPr lang="en-US"/>
              <a:pPr>
                <a:defRPr/>
              </a:pPr>
              <a:t>‹#›</a:t>
            </a:fld>
            <a:endParaRPr lang="en-US"/>
          </a:p>
        </p:txBody>
      </p:sp>
    </p:spTree>
    <p:extLst>
      <p:ext uri="{BB962C8B-B14F-4D97-AF65-F5344CB8AC3E}">
        <p14:creationId xmlns="" xmlns:p14="http://schemas.microsoft.com/office/powerpoint/2010/main" val="341514271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D78CEAC-616E-492E-8F67-067E5DDF6981}" type="slidenum">
              <a:rPr lang="en-US"/>
              <a:pPr>
                <a:defRPr/>
              </a:pPr>
              <a:t>‹#›</a:t>
            </a:fld>
            <a:endParaRPr lang="en-US"/>
          </a:p>
        </p:txBody>
      </p:sp>
    </p:spTree>
    <p:extLst>
      <p:ext uri="{BB962C8B-B14F-4D97-AF65-F5344CB8AC3E}">
        <p14:creationId xmlns="" xmlns:p14="http://schemas.microsoft.com/office/powerpoint/2010/main" val="184656735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defRPr>
            </a:lvl1pPr>
          </a:lstStyle>
          <a:p>
            <a:pPr>
              <a:defRPr/>
            </a:pPr>
            <a:endParaRPr lang="en-U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defRPr>
            </a:lvl1pPr>
          </a:lstStyle>
          <a:p>
            <a:pPr>
              <a:defRPr/>
            </a:pPr>
            <a:endParaRPr lang="en-U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defRPr>
            </a:lvl1pPr>
          </a:lstStyle>
          <a:p>
            <a:pPr>
              <a:defRPr/>
            </a:pPr>
            <a:fld id="{E1F5BD60-69EB-4C62-97F3-4898AF9BB51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027">
                                            <p:txEl>
                                              <p:pRg st="0" end="0"/>
                                            </p:txEl>
                                          </p:spTgt>
                                        </p:tgtEl>
                                        <p:attrNameLst>
                                          <p:attrName>ppt_c</p:attrName>
                                        </p:attrNameLst>
                                      </p:cBhvr>
                                      <p:to>
                                        <a:schemeClr val="bg2"/>
                                      </p:to>
                                    </p:animClr>
                                  </p:subTnLst>
                                </p:cTn>
                              </p:par>
                              <p:par>
                                <p:cTn id="7" presetID="1" presetClass="entr" presetSubtype="0" fill="hold" grpId="0" nodeType="withEffect">
                                  <p:stCondLst>
                                    <p:cond delay="0"/>
                                  </p:stCondLst>
                                  <p:childTnLst>
                                    <p:set>
                                      <p:cBhvr>
                                        <p:cTn id="8" dur="1" fill="hold">
                                          <p:stCondLst>
                                            <p:cond delay="0"/>
                                          </p:stCondLst>
                                        </p:cTn>
                                        <p:tgtEl>
                                          <p:spTgt spid="1027">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1027">
                                            <p:txEl>
                                              <p:pRg st="1" end="1"/>
                                            </p:txEl>
                                          </p:spTgt>
                                        </p:tgtEl>
                                        <p:attrNameLst>
                                          <p:attrName>ppt_c</p:attrName>
                                        </p:attrNameLst>
                                      </p:cBhvr>
                                      <p:to>
                                        <a:schemeClr val="bg2"/>
                                      </p:to>
                                    </p:animClr>
                                  </p:subTnLst>
                                </p:cTn>
                              </p:par>
                              <p:par>
                                <p:cTn id="9" presetID="1" presetClass="entr" presetSubtype="0" fill="hold" grpId="0" nodeType="withEffect">
                                  <p:stCondLst>
                                    <p:cond delay="0"/>
                                  </p:stCondLst>
                                  <p:childTnLst>
                                    <p:set>
                                      <p:cBhvr>
                                        <p:cTn id="10" dur="1" fill="hold">
                                          <p:stCondLst>
                                            <p:cond delay="0"/>
                                          </p:stCondLst>
                                        </p:cTn>
                                        <p:tgtEl>
                                          <p:spTgt spid="1027">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1027">
                                            <p:txEl>
                                              <p:pRg st="2" end="2"/>
                                            </p:txEl>
                                          </p:spTgt>
                                        </p:tgtEl>
                                        <p:attrNameLst>
                                          <p:attrName>ppt_c</p:attrName>
                                        </p:attrNameLst>
                                      </p:cBhvr>
                                      <p:to>
                                        <a:schemeClr val="bg2"/>
                                      </p:to>
                                    </p:animClr>
                                  </p:subTnLst>
                                </p:cTn>
                              </p:par>
                              <p:par>
                                <p:cTn id="11" presetID="1" presetClass="entr" presetSubtype="0" fill="hold" grpId="0" nodeType="withEffect">
                                  <p:stCondLst>
                                    <p:cond delay="0"/>
                                  </p:stCondLst>
                                  <p:childTnLst>
                                    <p:set>
                                      <p:cBhvr>
                                        <p:cTn id="12" dur="1" fill="hold">
                                          <p:stCondLst>
                                            <p:cond delay="0"/>
                                          </p:stCondLst>
                                        </p:cTn>
                                        <p:tgtEl>
                                          <p:spTgt spid="1027">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1027">
                                            <p:txEl>
                                              <p:pRg st="3" end="3"/>
                                            </p:txEl>
                                          </p:spTgt>
                                        </p:tgtEl>
                                        <p:attrNameLst>
                                          <p:attrName>ppt_c</p:attrName>
                                        </p:attrNameLst>
                                      </p:cBhvr>
                                      <p:to>
                                        <a:schemeClr val="bg2"/>
                                      </p:to>
                                    </p:animClr>
                                  </p:subTnLst>
                                </p:cTn>
                              </p:par>
                              <p:par>
                                <p:cTn id="13" presetID="1" presetClass="entr" presetSubtype="0" fill="hold" grpId="0" nodeType="withEffect">
                                  <p:stCondLst>
                                    <p:cond delay="0"/>
                                  </p:stCondLst>
                                  <p:childTnLst>
                                    <p:set>
                                      <p:cBhvr>
                                        <p:cTn id="14" dur="1" fill="hold">
                                          <p:stCondLst>
                                            <p:cond delay="0"/>
                                          </p:stCondLst>
                                        </p:cTn>
                                        <p:tgtEl>
                                          <p:spTgt spid="1027">
                                            <p:txEl>
                                              <p:pRg st="4" end="4"/>
                                            </p:txEl>
                                          </p:spTgt>
                                        </p:tgtEl>
                                        <p:attrNameLst>
                                          <p:attrName>style.visibility</p:attrName>
                                        </p:attrNameLst>
                                      </p:cBhvr>
                                      <p:to>
                                        <p:strVal val="visible"/>
                                      </p:to>
                                    </p:set>
                                  </p:childTnLst>
                                  <p:subTnLst>
                                    <p:animClr clrSpc="rgb" dir="cw">
                                      <p:cBhvr override="childStyle">
                                        <p:cTn dur="1" fill="hold" display="0" masterRel="nextClick" afterEffect="1"/>
                                        <p:tgtEl>
                                          <p:spTgt spid="1027">
                                            <p:txEl>
                                              <p:pRg st="4" end="4"/>
                                            </p:txEl>
                                          </p:spTgt>
                                        </p:tgtEl>
                                        <p:attrNameLst>
                                          <p:attrName>ppt_c</p:attrName>
                                        </p:attrNameLst>
                                      </p:cBhvr>
                                      <p:to>
                                        <a:schemeClr val="bg2"/>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7" grpId="0" build="p">
        <p:tmplLst>
          <p:tmpl lvl="1">
            <p:tnLst>
              <p:par>
                <p:cTn presetID="1" presetClass="entr" presetSubtype="0" fill="hold" nodeType="clickEffect">
                  <p:stCondLst>
                    <p:cond delay="0"/>
                  </p:stCondLst>
                  <p:childTnLst>
                    <p:set>
                      <p:cBhvr>
                        <p:cTn dur="1" fill="hold">
                          <p:stCondLst>
                            <p:cond delay="0"/>
                          </p:stCondLst>
                        </p:cTn>
                        <p:tgtEl>
                          <p:spTgt spid="1027"/>
                        </p:tgtEl>
                        <p:attrNameLst>
                          <p:attrName>style.visibility</p:attrName>
                        </p:attrNameLst>
                      </p:cBhvr>
                      <p:to>
                        <p:strVal val="visible"/>
                      </p:to>
                    </p:set>
                  </p:childTnLst>
                  <p:subTnLst>
                    <p:animClr clrSpc="rgb" dir="cw">
                      <p:cBhvr override="childStyle">
                        <p:cTn dur="1" fill="hold" display="0" masterRel="nextClick" afterEffect="1"/>
                        <p:tgtEl>
                          <p:spTgt spid="1027"/>
                        </p:tgtEl>
                        <p:attrNameLst>
                          <p:attrName>ppt_c</p:attrName>
                        </p:attrNameLst>
                      </p:cBhvr>
                      <p:to>
                        <a:schemeClr val="bg2"/>
                      </p:to>
                    </p:animClr>
                  </p:subTnLst>
                </p:cTn>
              </p:par>
            </p:tnLst>
          </p:tmpl>
          <p:tmpl lvl="2">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subTnLst>
                    <p:animClr clrSpc="rgb" dir="cw">
                      <p:cBhvr override="childStyle">
                        <p:cTn dur="1" fill="hold" display="0" masterRel="nextClick" afterEffect="1"/>
                        <p:tgtEl>
                          <p:spTgt spid="1027"/>
                        </p:tgtEl>
                        <p:attrNameLst>
                          <p:attrName>ppt_c</p:attrName>
                        </p:attrNameLst>
                      </p:cBhvr>
                      <p:to>
                        <a:schemeClr val="bg2"/>
                      </p:to>
                    </p:animClr>
                  </p:subTnLst>
                </p:cTn>
              </p:par>
            </p:tnLst>
          </p:tmpl>
          <p:tmpl lvl="3">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subTnLst>
                    <p:animClr clrSpc="rgb" dir="cw">
                      <p:cBhvr override="childStyle">
                        <p:cTn dur="1" fill="hold" display="0" masterRel="nextClick" afterEffect="1"/>
                        <p:tgtEl>
                          <p:spTgt spid="1027"/>
                        </p:tgtEl>
                        <p:attrNameLst>
                          <p:attrName>ppt_c</p:attrName>
                        </p:attrNameLst>
                      </p:cBhvr>
                      <p:to>
                        <a:schemeClr val="bg2"/>
                      </p:to>
                    </p:animClr>
                  </p:subTnLst>
                </p:cTn>
              </p:par>
            </p:tnLst>
          </p:tmpl>
          <p:tmpl lvl="4">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subTnLst>
                    <p:animClr clrSpc="rgb" dir="cw">
                      <p:cBhvr override="childStyle">
                        <p:cTn dur="1" fill="hold" display="0" masterRel="nextClick" afterEffect="1"/>
                        <p:tgtEl>
                          <p:spTgt spid="1027"/>
                        </p:tgtEl>
                        <p:attrNameLst>
                          <p:attrName>ppt_c</p:attrName>
                        </p:attrNameLst>
                      </p:cBhvr>
                      <p:to>
                        <a:schemeClr val="bg2"/>
                      </p:to>
                    </p:animClr>
                  </p:subTnLst>
                </p:cTn>
              </p:par>
            </p:tnLst>
          </p:tmpl>
          <p:tmpl lvl="5">
            <p:tnLst>
              <p:par>
                <p:cTn presetID="1" presetClass="entr" presetSubtype="0" fill="hold" nodeType="withEffect">
                  <p:stCondLst>
                    <p:cond delay="0"/>
                  </p:stCondLst>
                  <p:childTnLst>
                    <p:set>
                      <p:cBhvr>
                        <p:cTn dur="1" fill="hold">
                          <p:stCondLst>
                            <p:cond delay="0"/>
                          </p:stCondLst>
                        </p:cTn>
                        <p:tgtEl>
                          <p:spTgt spid="1027"/>
                        </p:tgtEl>
                        <p:attrNameLst>
                          <p:attrName>style.visibility</p:attrName>
                        </p:attrNameLst>
                      </p:cBhvr>
                      <p:to>
                        <p:strVal val="visible"/>
                      </p:to>
                    </p:set>
                  </p:childTnLst>
                  <p:subTnLst>
                    <p:animClr clrSpc="rgb" dir="cw">
                      <p:cBhvr override="childStyle">
                        <p:cTn dur="1" fill="hold" display="0" masterRel="nextClick" afterEffect="1"/>
                        <p:tgtEl>
                          <p:spTgt spid="1027"/>
                        </p:tgtEl>
                        <p:attrNameLst>
                          <p:attrName>ppt_c</p:attrName>
                        </p:attrNameLst>
                      </p:cBhvr>
                      <p:to>
                        <a:schemeClr val="bg2"/>
                      </p:to>
                    </p:animClr>
                  </p:subTnLst>
                </p:cTn>
              </p:par>
            </p:tnLst>
          </p:tmpl>
        </p:tmplLst>
      </p:bldP>
    </p:bldLst>
  </p:timing>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1.mp4"/><Relationship Id="rId5" Type="http://schemas.openxmlformats.org/officeDocument/2006/relationships/image" Target="../media/image3.png"/><Relationship Id="rId4" Type="http://schemas.microsoft.com/office/2007/relationships/media" Target="../media/media1.mp4"/></Relationships>
</file>

<file path=ppt/slides/_rels/slide3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2.mp4"/><Relationship Id="rId5" Type="http://schemas.openxmlformats.org/officeDocument/2006/relationships/image" Target="../media/image4.png"/><Relationship Id="rId4" Type="http://schemas.microsoft.com/office/2007/relationships/media" Target="../media/media2.mp4"/></Relationships>
</file>

<file path=ppt/slides/_rels/slide4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3.wmv"/><Relationship Id="rId5" Type="http://schemas.openxmlformats.org/officeDocument/2006/relationships/image" Target="../media/image5.png"/><Relationship Id="rId4" Type="http://schemas.microsoft.com/office/2007/relationships/media" Target="../media/media3.wmv"/></Relationships>
</file>

<file path=ppt/slides/_rels/slide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4.wmv"/><Relationship Id="rId5" Type="http://schemas.openxmlformats.org/officeDocument/2006/relationships/image" Target="../media/image6.png"/><Relationship Id="rId4" Type="http://schemas.microsoft.com/office/2007/relationships/media" Target="../media/media4.wmv"/></Relationships>
</file>

<file path=ppt/slides/_rels/slide5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5.wmv"/><Relationship Id="rId5" Type="http://schemas.openxmlformats.org/officeDocument/2006/relationships/image" Target="../media/image7.png"/><Relationship Id="rId4" Type="http://schemas.microsoft.com/office/2007/relationships/media" Target="../media/media5.wmv"/></Relationships>
</file>

<file path=ppt/slides/_rels/slide5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video" Target="../media/media6.wmv"/><Relationship Id="rId5" Type="http://schemas.openxmlformats.org/officeDocument/2006/relationships/image" Target="../media/image8.png"/><Relationship Id="rId4" Type="http://schemas.microsoft.com/office/2007/relationships/media" Target="../media/media6.wmv"/></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5" descr="A:\Andrew Lantz\Crests + Misc Clipart\intro_back-iss.pn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19050"/>
            <a:ext cx="9144000" cy="6889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1" name="Rectangle 4"/>
          <p:cNvSpPr>
            <a:spLocks noGrp="1" noChangeArrowheads="1"/>
          </p:cNvSpPr>
          <p:nvPr>
            <p:ph type="subTitle" idx="1"/>
          </p:nvPr>
        </p:nvSpPr>
        <p:spPr>
          <a:xfrm>
            <a:off x="900113" y="1125538"/>
            <a:ext cx="8064375" cy="5543550"/>
          </a:xfrm>
        </p:spPr>
        <p:txBody>
          <a:bodyPr/>
          <a:lstStyle/>
          <a:p>
            <a:pPr marL="342900" indent="-342900" algn="l" eaLnBrk="1" hangingPunct="1">
              <a:lnSpc>
                <a:spcPct val="80000"/>
              </a:lnSpc>
              <a:buFontTx/>
              <a:buChar char="•"/>
            </a:pPr>
            <a:r>
              <a:rPr lang="en-US" sz="2800" dirty="0" smtClean="0">
                <a:solidFill>
                  <a:srgbClr val="333399"/>
                </a:solidFill>
              </a:rPr>
              <a:t>Most officers are </a:t>
            </a:r>
            <a:r>
              <a:rPr lang="en-US" sz="2800" b="1" dirty="0" smtClean="0">
                <a:solidFill>
                  <a:srgbClr val="333399"/>
                </a:solidFill>
              </a:rPr>
              <a:t>killed within 60 seconds of contact </a:t>
            </a:r>
            <a:r>
              <a:rPr lang="en-US" sz="2800" dirty="0" smtClean="0">
                <a:solidFill>
                  <a:srgbClr val="333399"/>
                </a:solidFill>
              </a:rPr>
              <a:t>with suspect.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40% of the time the officer is alone or has no backup available.</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Almost </a:t>
            </a:r>
            <a:r>
              <a:rPr lang="en-US" sz="2800" b="1" dirty="0" smtClean="0">
                <a:solidFill>
                  <a:srgbClr val="333399"/>
                </a:solidFill>
              </a:rPr>
              <a:t>200</a:t>
            </a:r>
            <a:r>
              <a:rPr lang="en-US" sz="2800" dirty="0" smtClean="0">
                <a:solidFill>
                  <a:srgbClr val="333399"/>
                </a:solidFill>
              </a:rPr>
              <a:t> police officers are assaulted every day in the U.S. and rising.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Many are permanently disabled.</a:t>
            </a:r>
            <a:br>
              <a:rPr lang="en-US" sz="2800" dirty="0" smtClean="0">
                <a:solidFill>
                  <a:srgbClr val="333399"/>
                </a:solidFill>
              </a:rPr>
            </a:br>
            <a:endParaRPr lang="en-US" sz="28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The FBI reports that yearly an average of </a:t>
            </a:r>
            <a:r>
              <a:rPr lang="en-US" sz="2800" b="1" dirty="0" smtClean="0">
                <a:solidFill>
                  <a:srgbClr val="333399"/>
                </a:solidFill>
              </a:rPr>
              <a:t>380 </a:t>
            </a:r>
            <a:r>
              <a:rPr lang="en-US" sz="2800" dirty="0" smtClean="0">
                <a:solidFill>
                  <a:srgbClr val="333399"/>
                </a:solidFill>
              </a:rPr>
              <a:t>officers are the targets of unprovoked attacks by ambush, resulting in </a:t>
            </a:r>
            <a:r>
              <a:rPr lang="en-US" sz="2800" b="1" dirty="0" smtClean="0">
                <a:solidFill>
                  <a:srgbClr val="333399"/>
                </a:solidFill>
              </a:rPr>
              <a:t>21</a:t>
            </a:r>
            <a:r>
              <a:rPr lang="en-US" sz="2800" dirty="0" smtClean="0">
                <a:solidFill>
                  <a:srgbClr val="333399"/>
                </a:solidFill>
              </a:rPr>
              <a:t> law enforcement deaths</a:t>
            </a:r>
            <a:r>
              <a:rPr lang="en-US" sz="2800" dirty="0" smtClean="0">
                <a:solidFill>
                  <a:srgbClr val="000000"/>
                </a:solidFill>
              </a:rPr>
              <a:t> </a:t>
            </a:r>
          </a:p>
          <a:p>
            <a:pPr lvl="1" algn="l" eaLnBrk="1" hangingPunct="1">
              <a:lnSpc>
                <a:spcPct val="80000"/>
              </a:lnSpc>
            </a:pPr>
            <a:endParaRPr lang="en-US" sz="1600" dirty="0" smtClean="0">
              <a:solidFill>
                <a:schemeClr val="accent2"/>
              </a:solidFill>
            </a:endParaRPr>
          </a:p>
        </p:txBody>
      </p:sp>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Statistics</a:t>
            </a:r>
          </a:p>
        </p:txBody>
      </p:sp>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States Of Mind</a:t>
            </a:r>
          </a:p>
        </p:txBody>
      </p:sp>
      <p:grpSp>
        <p:nvGrpSpPr>
          <p:cNvPr id="2" name="Diagram 6"/>
          <p:cNvGrpSpPr>
            <a:grpSpLocks noChangeAspect="1"/>
          </p:cNvGrpSpPr>
          <p:nvPr/>
        </p:nvGrpSpPr>
        <p:grpSpPr bwMode="auto">
          <a:xfrm>
            <a:off x="1355725" y="1376363"/>
            <a:ext cx="7537450" cy="4386262"/>
            <a:chOff x="266" y="708"/>
            <a:chExt cx="5184" cy="2851"/>
          </a:xfrm>
        </p:grpSpPr>
        <p:sp>
          <p:nvSpPr>
            <p:cNvPr id="3" name="_s1028"/>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1029"/>
            <p:cNvSpPr>
              <a:spLocks/>
            </p:cNvSpPr>
            <p:nvPr/>
          </p:nvSpPr>
          <p:spPr bwMode="auto">
            <a:xfrm>
              <a:off x="3809" y="1589"/>
              <a:ext cx="407" cy="271"/>
            </a:xfrm>
            <a:prstGeom prst="callout2">
              <a:avLst>
                <a:gd name="adj1" fmla="val 33181"/>
                <a:gd name="adj2" fmla="val -14634"/>
                <a:gd name="adj3" fmla="val 33181"/>
                <a:gd name="adj4" fmla="val -22866"/>
                <a:gd name="adj5" fmla="val 201384"/>
                <a:gd name="adj6" fmla="val -98477"/>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solidFill>
                      <a:schemeClr val="tx1"/>
                    </a:solidFill>
                  </a:ln>
                  <a:solidFill>
                    <a:schemeClr val="bg1"/>
                  </a:solidFill>
                  <a:effectLst>
                    <a:innerShdw blurRad="63500" dist="50800" dir="13500000">
                      <a:prstClr val="black">
                        <a:alpha val="50000"/>
                      </a:prstClr>
                    </a:innerShdw>
                  </a:effectLst>
                  <a:latin typeface="Arial" pitchFamily="34" charset="0"/>
                </a:rPr>
                <a:t>White</a:t>
              </a:r>
            </a:p>
          </p:txBody>
        </p:sp>
        <p:sp>
          <p:nvSpPr>
            <p:cNvPr id="5" name="_s1030"/>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6" name="_s1031"/>
            <p:cNvSpPr>
              <a:spLocks/>
            </p:cNvSpPr>
            <p:nvPr/>
          </p:nvSpPr>
          <p:spPr bwMode="auto">
            <a:xfrm>
              <a:off x="3809" y="1318"/>
              <a:ext cx="407" cy="271"/>
            </a:xfrm>
            <a:prstGeom prst="callout2">
              <a:avLst>
                <a:gd name="adj1" fmla="val 33181"/>
                <a:gd name="adj2" fmla="val -14634"/>
                <a:gd name="adj3" fmla="val 33181"/>
                <a:gd name="adj4" fmla="val -22866"/>
                <a:gd name="adj5" fmla="val 301384"/>
                <a:gd name="adj6" fmla="val -16067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FF00"/>
                  </a:solidFill>
                  <a:effectLst>
                    <a:outerShdw blurRad="38100" dist="38100" dir="2700000" algn="tl">
                      <a:srgbClr val="000000">
                        <a:alpha val="43137"/>
                      </a:srgbClr>
                    </a:outerShdw>
                  </a:effectLst>
                  <a:latin typeface="Arial" pitchFamily="34" charset="0"/>
                </a:rPr>
                <a:t>Yellow</a:t>
              </a:r>
            </a:p>
          </p:txBody>
        </p:sp>
        <p:sp>
          <p:nvSpPr>
            <p:cNvPr id="8" name="_s1032"/>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9" name="_s1033"/>
            <p:cNvSpPr>
              <a:spLocks/>
            </p:cNvSpPr>
            <p:nvPr/>
          </p:nvSpPr>
          <p:spPr bwMode="auto">
            <a:xfrm>
              <a:off x="3809" y="1047"/>
              <a:ext cx="407" cy="271"/>
            </a:xfrm>
            <a:prstGeom prst="callout2">
              <a:avLst>
                <a:gd name="adj1" fmla="val 33181"/>
                <a:gd name="adj2" fmla="val -14634"/>
                <a:gd name="adj3" fmla="val 33181"/>
                <a:gd name="adj4" fmla="val -23782"/>
                <a:gd name="adj5" fmla="val 401384"/>
                <a:gd name="adj6" fmla="val -22317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9900"/>
                  </a:solidFill>
                  <a:effectLst>
                    <a:outerShdw blurRad="38100" dist="38100" dir="2700000" algn="tl">
                      <a:srgbClr val="000000">
                        <a:alpha val="43137"/>
                      </a:srgbClr>
                    </a:outerShdw>
                  </a:effectLst>
                  <a:latin typeface="Arial" pitchFamily="34" charset="0"/>
                </a:rPr>
                <a:t>Orange</a:t>
              </a:r>
            </a:p>
          </p:txBody>
        </p:sp>
        <p:sp>
          <p:nvSpPr>
            <p:cNvPr id="10" name="_s1034"/>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1" name="_s1035"/>
            <p:cNvSpPr>
              <a:spLocks/>
            </p:cNvSpPr>
            <p:nvPr/>
          </p:nvSpPr>
          <p:spPr bwMode="auto">
            <a:xfrm>
              <a:off x="3809" y="776"/>
              <a:ext cx="407" cy="271"/>
            </a:xfrm>
            <a:prstGeom prst="callout2">
              <a:avLst>
                <a:gd name="adj1" fmla="val 33181"/>
                <a:gd name="adj2" fmla="val -14634"/>
                <a:gd name="adj3" fmla="val 33181"/>
                <a:gd name="adj4" fmla="val -23477"/>
                <a:gd name="adj5" fmla="val 501384"/>
                <a:gd name="adj6" fmla="val -31646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3300"/>
                  </a:solidFill>
                  <a:effectLst>
                    <a:outerShdw blurRad="38100" dist="38100" dir="2700000" algn="tl">
                      <a:srgbClr val="000000">
                        <a:alpha val="43137"/>
                      </a:srgbClr>
                    </a:outerShdw>
                  </a:effectLst>
                  <a:latin typeface="Arial" pitchFamily="34" charset="0"/>
                </a:rPr>
                <a:t>Red</a:t>
              </a:r>
            </a:p>
          </p:txBody>
        </p:sp>
      </p:gr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6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States Of Mind</a:t>
            </a:r>
          </a:p>
        </p:txBody>
      </p:sp>
      <p:grpSp>
        <p:nvGrpSpPr>
          <p:cNvPr id="2" name="Diagram 12"/>
          <p:cNvGrpSpPr>
            <a:grpSpLocks noChangeAspect="1"/>
          </p:cNvGrpSpPr>
          <p:nvPr/>
        </p:nvGrpSpPr>
        <p:grpSpPr bwMode="auto">
          <a:xfrm>
            <a:off x="315913" y="1474788"/>
            <a:ext cx="4319587" cy="2357437"/>
            <a:chOff x="266" y="708"/>
            <a:chExt cx="5184" cy="2851"/>
          </a:xfrm>
        </p:grpSpPr>
        <p:sp>
          <p:nvSpPr>
            <p:cNvPr id="3" name="_s2052"/>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2053"/>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2054"/>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8" name="_s2055"/>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9" name="_s2056"/>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0" name="_s2057"/>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1" name="_s2058"/>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2" name="_s2059"/>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6" name="Text Box 14"/>
          <p:cNvSpPr txBox="1">
            <a:spLocks noChangeArrowheads="1"/>
          </p:cNvSpPr>
          <p:nvPr/>
        </p:nvSpPr>
        <p:spPr bwMode="auto">
          <a:xfrm>
            <a:off x="4106863" y="1643063"/>
            <a:ext cx="4464050" cy="304698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marL="0" lvl="1" fontAlgn="auto">
              <a:spcBef>
                <a:spcPct val="50000"/>
              </a:spcBef>
              <a:spcAft>
                <a:spcPts val="0"/>
              </a:spcAft>
              <a:buFontTx/>
              <a:buChar char="•"/>
              <a:defRPr/>
            </a:pPr>
            <a:r>
              <a:rPr lang="en-CA" sz="2400" kern="0" dirty="0" smtClean="0">
                <a:ln>
                  <a:solidFill>
                    <a:schemeClr val="tx1"/>
                  </a:solidFill>
                </a:ln>
                <a:solidFill>
                  <a:schemeClr val="bg1"/>
                </a:solidFill>
                <a:effectLst>
                  <a:outerShdw blurRad="38100" dist="38100" dir="2700000" algn="tl">
                    <a:srgbClr val="000000">
                      <a:alpha val="43137"/>
                    </a:srgbClr>
                  </a:outerShdw>
                </a:effectLst>
                <a:latin typeface="Arial" charset="0"/>
              </a:rPr>
              <a:t>White</a:t>
            </a:r>
            <a:endParaRPr lang="en-US" sz="2400" kern="0" dirty="0" smtClean="0">
              <a:ln>
                <a:solidFill>
                  <a:schemeClr val="tx1"/>
                </a:solidFill>
              </a:ln>
              <a:solidFill>
                <a:schemeClr val="bg1"/>
              </a:solidFill>
              <a:effectLst>
                <a:outerShdw blurRad="38100" dist="38100" dir="2700000" algn="tl">
                  <a:srgbClr val="000000">
                    <a:alpha val="43137"/>
                  </a:srgbClr>
                </a:outerShdw>
              </a:effectLst>
              <a:latin typeface="Arial" charset="0"/>
            </a:endParaRPr>
          </a:p>
          <a:p>
            <a:pPr marL="457200" lvl="2" fontAlgn="auto">
              <a:spcBef>
                <a:spcPct val="50000"/>
              </a:spcBef>
              <a:spcAft>
                <a:spcPts val="0"/>
              </a:spcAft>
              <a:buFontTx/>
              <a:buChar char="•"/>
              <a:defRPr/>
            </a:pPr>
            <a:r>
              <a:rPr lang="en-US" sz="2400" kern="0" dirty="0" smtClean="0">
                <a:solidFill>
                  <a:schemeClr val="accent2"/>
                </a:solidFill>
                <a:latin typeface="Arial" charset="0"/>
              </a:rPr>
              <a:t>Unaware</a:t>
            </a:r>
            <a:endParaRPr lang="en-US" sz="2400" kern="0" dirty="0">
              <a:solidFill>
                <a:schemeClr val="accent2"/>
              </a:solidFill>
              <a:latin typeface="Arial" charset="0"/>
            </a:endParaRPr>
          </a:p>
          <a:p>
            <a:pPr marL="457200" lvl="2" fontAlgn="auto">
              <a:spcBef>
                <a:spcPct val="50000"/>
              </a:spcBef>
              <a:spcAft>
                <a:spcPts val="0"/>
              </a:spcAft>
              <a:buFontTx/>
              <a:buChar char="•"/>
              <a:defRPr/>
            </a:pPr>
            <a:r>
              <a:rPr lang="en-US" sz="2400" kern="0" dirty="0">
                <a:solidFill>
                  <a:schemeClr val="accent2"/>
                </a:solidFill>
                <a:latin typeface="Arial" charset="0"/>
              </a:rPr>
              <a:t>Relaxed</a:t>
            </a:r>
          </a:p>
          <a:p>
            <a:pPr marL="573088" lvl="2" indent="-115888" fontAlgn="auto">
              <a:spcBef>
                <a:spcPct val="50000"/>
              </a:spcBef>
              <a:spcAft>
                <a:spcPts val="0"/>
              </a:spcAft>
              <a:buFontTx/>
              <a:buChar char="•"/>
              <a:defRPr/>
            </a:pPr>
            <a:r>
              <a:rPr lang="en-US" sz="2400" kern="0" dirty="0">
                <a:solidFill>
                  <a:schemeClr val="accent2"/>
                </a:solidFill>
                <a:latin typeface="Arial" charset="0"/>
              </a:rPr>
              <a:t>Unconcerned </a:t>
            </a:r>
            <a:r>
              <a:rPr lang="en-US" sz="2400" kern="0" dirty="0" smtClean="0">
                <a:solidFill>
                  <a:schemeClr val="accent2"/>
                </a:solidFill>
                <a:latin typeface="Arial" charset="0"/>
              </a:rPr>
              <a:t>about  surroundings</a:t>
            </a:r>
            <a:endParaRPr lang="en-US" sz="2400" kern="0" dirty="0">
              <a:solidFill>
                <a:schemeClr val="accent2"/>
              </a:solidFill>
              <a:latin typeface="Arial" charset="0"/>
            </a:endParaRPr>
          </a:p>
          <a:p>
            <a:pPr marL="0" lvl="1" fontAlgn="auto">
              <a:spcBef>
                <a:spcPct val="50000"/>
              </a:spcBef>
              <a:spcAft>
                <a:spcPts val="0"/>
              </a:spcAft>
              <a:defRPr/>
            </a:pPr>
            <a:endParaRPr lang="en-US" sz="24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8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States Of Mind</a:t>
            </a:r>
          </a:p>
        </p:txBody>
      </p:sp>
      <p:grpSp>
        <p:nvGrpSpPr>
          <p:cNvPr id="2" name="Diagram 12"/>
          <p:cNvGrpSpPr>
            <a:grpSpLocks noChangeAspect="1"/>
          </p:cNvGrpSpPr>
          <p:nvPr/>
        </p:nvGrpSpPr>
        <p:grpSpPr bwMode="auto">
          <a:xfrm>
            <a:off x="315913" y="1474788"/>
            <a:ext cx="4319587" cy="2357437"/>
            <a:chOff x="266" y="708"/>
            <a:chExt cx="5184" cy="2851"/>
          </a:xfrm>
        </p:grpSpPr>
        <p:sp>
          <p:nvSpPr>
            <p:cNvPr id="3" name="_s3076"/>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3077"/>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3078"/>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6" name="_s3079"/>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9" name="_s3080"/>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0" name="_s3081"/>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1" name="_s3082"/>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2" name="_s3083"/>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8" name="Text Box 14"/>
          <p:cNvSpPr txBox="1">
            <a:spLocks noChangeArrowheads="1"/>
          </p:cNvSpPr>
          <p:nvPr/>
        </p:nvSpPr>
        <p:spPr bwMode="auto">
          <a:xfrm>
            <a:off x="3995738" y="1412875"/>
            <a:ext cx="4464050" cy="3200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fontAlgn="auto">
              <a:spcBef>
                <a:spcPct val="50000"/>
              </a:spcBef>
              <a:spcAft>
                <a:spcPts val="0"/>
              </a:spcAft>
              <a:buFontTx/>
              <a:buChar char="•"/>
              <a:defRPr/>
            </a:pPr>
            <a:r>
              <a:rPr lang="en-US" sz="2400" b="1" kern="0" dirty="0">
                <a:solidFill>
                  <a:srgbClr val="FFFF00"/>
                </a:solidFill>
                <a:effectLst>
                  <a:outerShdw blurRad="38100" dist="38100" dir="2700000" algn="tl">
                    <a:srgbClr val="000000">
                      <a:alpha val="43137"/>
                    </a:srgbClr>
                  </a:outerShdw>
                </a:effectLst>
                <a:latin typeface="Arial" charset="0"/>
              </a:rPr>
              <a:t>Yellow:</a:t>
            </a:r>
          </a:p>
          <a:p>
            <a:pPr marL="457200" lvl="2" fontAlgn="auto">
              <a:spcBef>
                <a:spcPct val="50000"/>
              </a:spcBef>
              <a:spcAft>
                <a:spcPts val="0"/>
              </a:spcAft>
              <a:buFontTx/>
              <a:buChar char="•"/>
              <a:defRPr/>
            </a:pPr>
            <a:r>
              <a:rPr lang="en-US" sz="2000" kern="0" dirty="0">
                <a:solidFill>
                  <a:schemeClr val="accent2"/>
                </a:solidFill>
                <a:latin typeface="Arial" charset="0"/>
              </a:rPr>
              <a:t>Relaxed </a:t>
            </a:r>
            <a:r>
              <a:rPr lang="en-US" sz="2000" u="sng" kern="0" dirty="0">
                <a:solidFill>
                  <a:schemeClr val="accent2"/>
                </a:solidFill>
                <a:latin typeface="Arial" charset="0"/>
              </a:rPr>
              <a:t>and</a:t>
            </a:r>
            <a:r>
              <a:rPr lang="en-US" sz="2000" kern="0" dirty="0">
                <a:solidFill>
                  <a:schemeClr val="accent2"/>
                </a:solidFill>
                <a:latin typeface="Arial" charset="0"/>
              </a:rPr>
              <a:t> Alert</a:t>
            </a:r>
          </a:p>
          <a:p>
            <a:pPr marL="573088" lvl="2" indent="-115888" fontAlgn="auto">
              <a:spcBef>
                <a:spcPct val="50000"/>
              </a:spcBef>
              <a:spcAft>
                <a:spcPts val="0"/>
              </a:spcAft>
              <a:buFontTx/>
              <a:buChar char="•"/>
              <a:defRPr/>
            </a:pPr>
            <a:r>
              <a:rPr lang="en-US" sz="2000" kern="0" dirty="0">
                <a:solidFill>
                  <a:schemeClr val="accent2"/>
                </a:solidFill>
                <a:latin typeface="Arial" charset="0"/>
              </a:rPr>
              <a:t>Minimum level of awareness for </a:t>
            </a:r>
            <a:r>
              <a:rPr lang="en-US" sz="2000" kern="0" dirty="0" smtClean="0">
                <a:solidFill>
                  <a:schemeClr val="accent2"/>
                </a:solidFill>
                <a:latin typeface="Arial" charset="0"/>
              </a:rPr>
              <a:t> Security </a:t>
            </a:r>
            <a:r>
              <a:rPr lang="en-US" sz="2000" kern="0" dirty="0">
                <a:solidFill>
                  <a:schemeClr val="accent2"/>
                </a:solidFill>
                <a:latin typeface="Arial" charset="0"/>
              </a:rPr>
              <a:t>Officers/Armed Guards</a:t>
            </a:r>
          </a:p>
          <a:p>
            <a:pPr marL="573088" lvl="2" indent="-115888" fontAlgn="auto">
              <a:spcBef>
                <a:spcPct val="50000"/>
              </a:spcBef>
              <a:spcAft>
                <a:spcPts val="0"/>
              </a:spcAft>
              <a:buFontTx/>
              <a:buChar char="•"/>
              <a:defRPr/>
            </a:pPr>
            <a:r>
              <a:rPr lang="en-US" sz="2000" kern="0" dirty="0">
                <a:solidFill>
                  <a:schemeClr val="accent2"/>
                </a:solidFill>
                <a:latin typeface="Arial" charset="0"/>
              </a:rPr>
              <a:t>Aware of surroundings and able to detect possible danger signals or potential hazards</a:t>
            </a:r>
          </a:p>
          <a:p>
            <a:pPr marL="0" lvl="1" fontAlgn="auto">
              <a:spcBef>
                <a:spcPct val="50000"/>
              </a:spcBef>
              <a:spcAft>
                <a:spcPts val="0"/>
              </a:spcAft>
              <a:defRPr/>
            </a:pPr>
            <a:endParaRPr lang="en-US" sz="20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States Of Mind</a:t>
            </a:r>
          </a:p>
        </p:txBody>
      </p:sp>
      <p:grpSp>
        <p:nvGrpSpPr>
          <p:cNvPr id="2" name="Diagram 12"/>
          <p:cNvGrpSpPr>
            <a:grpSpLocks noChangeAspect="1"/>
          </p:cNvGrpSpPr>
          <p:nvPr/>
        </p:nvGrpSpPr>
        <p:grpSpPr bwMode="auto">
          <a:xfrm>
            <a:off x="315913" y="1474788"/>
            <a:ext cx="4319587" cy="2357437"/>
            <a:chOff x="266" y="708"/>
            <a:chExt cx="5184" cy="2851"/>
          </a:xfrm>
        </p:grpSpPr>
        <p:sp>
          <p:nvSpPr>
            <p:cNvPr id="3" name="_s4100"/>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4101"/>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4102"/>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6" name="_s4103"/>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9" name="_s4104"/>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0" name="_s4105"/>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1" name="_s4106"/>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2" name="_s4107"/>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8" name="Text Box 14"/>
          <p:cNvSpPr txBox="1">
            <a:spLocks noChangeArrowheads="1"/>
          </p:cNvSpPr>
          <p:nvPr/>
        </p:nvSpPr>
        <p:spPr bwMode="auto">
          <a:xfrm>
            <a:off x="3995738" y="1412875"/>
            <a:ext cx="4464050" cy="35385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defRPr/>
            </a:pPr>
            <a:r>
              <a:rPr lang="en-US" sz="2400" b="1" dirty="0">
                <a:solidFill>
                  <a:srgbClr val="FF9900"/>
                </a:solidFill>
                <a:effectLst>
                  <a:outerShdw blurRad="38100" dist="38100" dir="2700000" algn="tl">
                    <a:srgbClr val="000000">
                      <a:alpha val="43137"/>
                    </a:srgbClr>
                  </a:outerShdw>
                </a:effectLst>
                <a:latin typeface="Arial" charset="0"/>
              </a:rPr>
              <a:t>Orange:</a:t>
            </a:r>
            <a:r>
              <a:rPr lang="en-US" sz="2400" b="1" dirty="0">
                <a:solidFill>
                  <a:srgbClr val="FFFF00"/>
                </a:solidFill>
                <a:effectLst>
                  <a:outerShdw blurRad="38100" dist="38100" dir="2700000" algn="tl">
                    <a:srgbClr val="000000">
                      <a:alpha val="43137"/>
                    </a:srgbClr>
                  </a:outerShdw>
                </a:effectLst>
                <a:latin typeface="Arial" charset="0"/>
              </a:rPr>
              <a:t> </a:t>
            </a:r>
          </a:p>
          <a:p>
            <a:pPr lvl="1">
              <a:spcBef>
                <a:spcPct val="50000"/>
              </a:spcBef>
              <a:buFontTx/>
              <a:buChar char="•"/>
              <a:defRPr/>
            </a:pPr>
            <a:r>
              <a:rPr lang="en-US" sz="2000" dirty="0">
                <a:solidFill>
                  <a:srgbClr val="333399"/>
                </a:solidFill>
                <a:latin typeface="Arial" charset="0"/>
              </a:rPr>
              <a:t>Preparing for danger</a:t>
            </a:r>
          </a:p>
          <a:p>
            <a:pPr marL="573088" lvl="1" indent="-115888">
              <a:spcBef>
                <a:spcPct val="50000"/>
              </a:spcBef>
              <a:buFontTx/>
              <a:buChar char="•"/>
              <a:defRPr/>
            </a:pPr>
            <a:r>
              <a:rPr lang="en-US" sz="2000" dirty="0">
                <a:solidFill>
                  <a:srgbClr val="333399"/>
                </a:solidFill>
                <a:latin typeface="Arial" charset="0"/>
              </a:rPr>
              <a:t>Begin to take precautionary measures to cope with potential threats</a:t>
            </a:r>
          </a:p>
          <a:p>
            <a:pPr marL="573088" lvl="1" indent="-115888">
              <a:spcBef>
                <a:spcPct val="50000"/>
              </a:spcBef>
              <a:buFontTx/>
              <a:buChar char="•"/>
              <a:defRPr/>
            </a:pPr>
            <a:r>
              <a:rPr lang="en-US" sz="2000" dirty="0">
                <a:solidFill>
                  <a:srgbClr val="333399"/>
                </a:solidFill>
                <a:latin typeface="Arial" charset="0"/>
              </a:rPr>
              <a:t>Aware of surroundings and able to detect possible danger signals or potential hazards</a:t>
            </a:r>
          </a:p>
          <a:p>
            <a:pPr marL="0" lvl="1" fontAlgn="auto">
              <a:spcBef>
                <a:spcPct val="50000"/>
              </a:spcBef>
              <a:spcAft>
                <a:spcPts val="0"/>
              </a:spcAft>
              <a:defRPr/>
            </a:pPr>
            <a:endParaRPr lang="en-US" sz="20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States Of Mind</a:t>
            </a:r>
          </a:p>
        </p:txBody>
      </p:sp>
      <p:grpSp>
        <p:nvGrpSpPr>
          <p:cNvPr id="2" name="Diagram 12"/>
          <p:cNvGrpSpPr>
            <a:grpSpLocks noChangeAspect="1"/>
          </p:cNvGrpSpPr>
          <p:nvPr/>
        </p:nvGrpSpPr>
        <p:grpSpPr bwMode="auto">
          <a:xfrm>
            <a:off x="315913" y="1474788"/>
            <a:ext cx="4319587" cy="2357437"/>
            <a:chOff x="266" y="708"/>
            <a:chExt cx="5184" cy="2851"/>
          </a:xfrm>
        </p:grpSpPr>
        <p:sp>
          <p:nvSpPr>
            <p:cNvPr id="3" name="_s5124"/>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5125"/>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5126"/>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6" name="_s5127"/>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9" name="_s5128"/>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0" name="_s5129"/>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1" name="_s5130"/>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2" name="_s5131"/>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8" name="Text Box 14"/>
          <p:cNvSpPr txBox="1">
            <a:spLocks noChangeArrowheads="1"/>
          </p:cNvSpPr>
          <p:nvPr/>
        </p:nvSpPr>
        <p:spPr bwMode="auto">
          <a:xfrm>
            <a:off x="3995738" y="1412875"/>
            <a:ext cx="4896742" cy="32316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buFontTx/>
              <a:buChar char="•"/>
              <a:defRPr/>
            </a:pPr>
            <a:r>
              <a:rPr lang="en-US" sz="2400" b="1" dirty="0">
                <a:solidFill>
                  <a:srgbClr val="FF3300"/>
                </a:solidFill>
                <a:effectLst>
                  <a:outerShdw blurRad="38100" dist="38100" dir="2700000" algn="tl">
                    <a:srgbClr val="000000">
                      <a:alpha val="43137"/>
                    </a:srgbClr>
                  </a:outerShdw>
                </a:effectLst>
                <a:latin typeface="Arial" charset="0"/>
              </a:rPr>
              <a:t>Red:</a:t>
            </a:r>
            <a:r>
              <a:rPr lang="en-US" sz="2400" b="1" dirty="0">
                <a:solidFill>
                  <a:srgbClr val="FFFF00"/>
                </a:solidFill>
                <a:effectLst>
                  <a:outerShdw blurRad="38100" dist="38100" dir="2700000" algn="tl">
                    <a:srgbClr val="000000">
                      <a:alpha val="43137"/>
                    </a:srgbClr>
                  </a:outerShdw>
                </a:effectLst>
                <a:latin typeface="Arial" charset="0"/>
              </a:rPr>
              <a:t> </a:t>
            </a:r>
          </a:p>
          <a:p>
            <a:pPr lvl="1">
              <a:spcBef>
                <a:spcPct val="50000"/>
              </a:spcBef>
              <a:buFontTx/>
              <a:buChar char="•"/>
              <a:defRPr/>
            </a:pPr>
            <a:r>
              <a:rPr lang="en-US" sz="2000" dirty="0">
                <a:solidFill>
                  <a:srgbClr val="333399"/>
                </a:solidFill>
                <a:latin typeface="Arial" charset="0"/>
              </a:rPr>
              <a:t>Immediate danger or threat</a:t>
            </a:r>
          </a:p>
          <a:p>
            <a:pPr marL="573088" lvl="1" indent="-115888">
              <a:spcBef>
                <a:spcPct val="50000"/>
              </a:spcBef>
              <a:buFontTx/>
              <a:buChar char="•"/>
              <a:defRPr/>
            </a:pPr>
            <a:r>
              <a:rPr lang="en-US" sz="2000" dirty="0">
                <a:solidFill>
                  <a:srgbClr val="333399"/>
                </a:solidFill>
                <a:latin typeface="Arial" charset="0"/>
              </a:rPr>
              <a:t>An Officer must react quickly to deal with threats or other potential hazards</a:t>
            </a:r>
          </a:p>
          <a:p>
            <a:pPr marL="573088" lvl="1" indent="-115888">
              <a:spcBef>
                <a:spcPct val="50000"/>
              </a:spcBef>
              <a:buFontTx/>
              <a:buChar char="•"/>
              <a:defRPr/>
            </a:pPr>
            <a:r>
              <a:rPr lang="en-US" sz="2000" dirty="0">
                <a:solidFill>
                  <a:srgbClr val="333399"/>
                </a:solidFill>
                <a:latin typeface="Arial" charset="0"/>
              </a:rPr>
              <a:t>Requires the officer to make quick, decisive, tactical decisions</a:t>
            </a:r>
          </a:p>
          <a:p>
            <a:pPr marL="0" lvl="1" fontAlgn="auto">
              <a:spcBef>
                <a:spcPct val="50000"/>
              </a:spcBef>
              <a:spcAft>
                <a:spcPts val="0"/>
              </a:spcAft>
              <a:defRPr/>
            </a:pPr>
            <a:endParaRPr lang="en-US" sz="20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graphicFrame>
        <p:nvGraphicFramePr>
          <p:cNvPr id="4" name="Table 3"/>
          <p:cNvGraphicFramePr>
            <a:graphicFrameLocks noGrp="1"/>
          </p:cNvGraphicFramePr>
          <p:nvPr>
            <p:extLst>
              <p:ext uri="{D42A27DB-BD31-4B8C-83A1-F6EECF244321}">
                <p14:modId xmlns="" xmlns:p14="http://schemas.microsoft.com/office/powerpoint/2010/main" val="175401103"/>
              </p:ext>
            </p:extLst>
          </p:nvPr>
        </p:nvGraphicFramePr>
        <p:xfrm>
          <a:off x="1547813" y="1628775"/>
          <a:ext cx="7151688" cy="3903665"/>
        </p:xfrm>
        <a:graphic>
          <a:graphicData uri="http://schemas.openxmlformats.org/drawingml/2006/table">
            <a:tbl>
              <a:tblPr firstRow="1" bandRow="1">
                <a:tableStyleId>{073A0DAA-6AF3-43AB-8588-CEC1D06C72B9}</a:tableStyleId>
              </a:tblPr>
              <a:tblGrid>
                <a:gridCol w="3575844"/>
                <a:gridCol w="3575844"/>
              </a:tblGrid>
              <a:tr h="780733">
                <a:tc>
                  <a:txBody>
                    <a:bodyPr/>
                    <a:lstStyle/>
                    <a:p>
                      <a:pPr algn="ctr"/>
                      <a:r>
                        <a:rPr lang="en-US" sz="1800" dirty="0" smtClean="0">
                          <a:effectLst>
                            <a:outerShdw blurRad="38100" dist="38100" dir="2700000" algn="tl">
                              <a:srgbClr val="000000">
                                <a:alpha val="43137"/>
                              </a:srgbClr>
                            </a:outerShdw>
                          </a:effectLst>
                        </a:rPr>
                        <a:t>SUBJECT</a:t>
                      </a:r>
                      <a:endParaRPr lang="en-US" sz="1800" dirty="0">
                        <a:effectLst>
                          <a:outerShdw blurRad="38100" dist="38100" dir="2700000" algn="tl">
                            <a:srgbClr val="000000">
                              <a:alpha val="43137"/>
                            </a:srgbClr>
                          </a:outerShdw>
                        </a:effectLst>
                      </a:endParaRPr>
                    </a:p>
                  </a:txBody>
                  <a:tcPr marL="91430" marR="91430" marT="45714" marB="45714">
                    <a:solidFill>
                      <a:schemeClr val="accent6">
                        <a:lumMod val="50000"/>
                      </a:schemeClr>
                    </a:solidFill>
                  </a:tcPr>
                </a:tc>
                <a:tc>
                  <a:txBody>
                    <a:bodyPr/>
                    <a:lstStyle/>
                    <a:p>
                      <a:pPr algn="ctr"/>
                      <a:r>
                        <a:rPr lang="en-US" sz="1800" dirty="0" smtClean="0">
                          <a:effectLst>
                            <a:outerShdw blurRad="38100" dist="38100" dir="2700000" algn="tl">
                              <a:srgbClr val="000000">
                                <a:alpha val="43137"/>
                              </a:srgbClr>
                            </a:outerShdw>
                          </a:effectLst>
                        </a:rPr>
                        <a:t>OFFICER</a:t>
                      </a:r>
                      <a:endParaRPr lang="en-US" sz="1800" dirty="0">
                        <a:effectLst>
                          <a:outerShdw blurRad="38100" dist="38100" dir="2700000" algn="tl">
                            <a:srgbClr val="000000">
                              <a:alpha val="43137"/>
                            </a:srgbClr>
                          </a:outerShdw>
                        </a:effectLst>
                      </a:endParaRPr>
                    </a:p>
                  </a:txBody>
                  <a:tcPr marL="91430" marR="91430" marT="45714" marB="45714">
                    <a:solidFill>
                      <a:schemeClr val="accent6">
                        <a:lumMod val="50000"/>
                      </a:schemeClr>
                    </a:solidFill>
                  </a:tcPr>
                </a:tc>
              </a:tr>
              <a:tr h="780733">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Locate</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Locate </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r>
              <a:tr h="780733">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Position</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Position</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r>
              <a:tr h="780733">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Attack</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Assess </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r>
              <a:tr h="780733">
                <a:tc>
                  <a:txBody>
                    <a:bodyPr/>
                    <a:lstStyle/>
                    <a:p>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Act</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r>
            </a:tbl>
          </a:graphicData>
        </a:graphic>
      </p:graphicFrame>
    </p:spTree>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graphicFrame>
        <p:nvGraphicFramePr>
          <p:cNvPr id="4" name="Table 3"/>
          <p:cNvGraphicFramePr>
            <a:graphicFrameLocks noGrp="1"/>
          </p:cNvGraphicFramePr>
          <p:nvPr>
            <p:extLst>
              <p:ext uri="{D42A27DB-BD31-4B8C-83A1-F6EECF244321}">
                <p14:modId xmlns="" xmlns:p14="http://schemas.microsoft.com/office/powerpoint/2010/main" val="1286589017"/>
              </p:ext>
            </p:extLst>
          </p:nvPr>
        </p:nvGraphicFramePr>
        <p:xfrm>
          <a:off x="1187624" y="1628800"/>
          <a:ext cx="7596187" cy="4456936"/>
        </p:xfrm>
        <a:graphic>
          <a:graphicData uri="http://schemas.openxmlformats.org/drawingml/2006/table">
            <a:tbl>
              <a:tblPr firstRow="1" bandRow="1">
                <a:tableStyleId>{073A0DAA-6AF3-43AB-8588-CEC1D06C72B9}</a:tableStyleId>
              </a:tblPr>
              <a:tblGrid>
                <a:gridCol w="1911882"/>
                <a:gridCol w="5684305"/>
              </a:tblGrid>
              <a:tr h="780736">
                <a:tc>
                  <a:txBody>
                    <a:bodyPr/>
                    <a:lstStyle/>
                    <a:p>
                      <a:pPr algn="ctr"/>
                      <a:r>
                        <a:rPr lang="en-US" sz="1800" dirty="0" smtClean="0">
                          <a:effectLst>
                            <a:outerShdw blurRad="38100" dist="38100" dir="2700000" algn="tl">
                              <a:srgbClr val="000000">
                                <a:alpha val="43137"/>
                              </a:srgbClr>
                            </a:outerShdw>
                          </a:effectLst>
                        </a:rPr>
                        <a:t>SUBJECT</a:t>
                      </a:r>
                      <a:endParaRPr lang="en-US" sz="1800" dirty="0">
                        <a:effectLst>
                          <a:outerShdw blurRad="38100" dist="38100" dir="2700000" algn="tl">
                            <a:srgbClr val="000000">
                              <a:alpha val="43137"/>
                            </a:srgbClr>
                          </a:outerShdw>
                        </a:effectLst>
                      </a:endParaRPr>
                    </a:p>
                  </a:txBody>
                  <a:tcPr marL="91430" marR="91430" marT="45714" marB="45714" anchor="ctr">
                    <a:solidFill>
                      <a:schemeClr val="accent6">
                        <a:lumMod val="50000"/>
                      </a:schemeClr>
                    </a:solidFill>
                  </a:tcPr>
                </a:tc>
                <a:tc>
                  <a:txBody>
                    <a:bodyPr/>
                    <a:lstStyle/>
                    <a:p>
                      <a:pPr algn="ctr"/>
                      <a:endParaRPr lang="en-US" sz="1800" dirty="0"/>
                    </a:p>
                  </a:txBody>
                  <a:tcPr marL="91430" marR="91430" marT="45714" marB="45714">
                    <a:solidFill>
                      <a:schemeClr val="accent6">
                        <a:lumMod val="50000"/>
                      </a:schemeClr>
                    </a:solidFill>
                  </a:tcPr>
                </a:tc>
              </a:tr>
              <a:tr h="914276">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Locate</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lgn="l"/>
                      <a:r>
                        <a:rPr lang="en-US" sz="1800" dirty="0" smtClean="0">
                          <a:solidFill>
                            <a:schemeClr val="accent6">
                              <a:lumMod val="50000"/>
                            </a:schemeClr>
                          </a:solidFill>
                          <a:effectLst/>
                          <a:latin typeface="+mn-lt"/>
                          <a:ea typeface="Times New Roman"/>
                        </a:rPr>
                        <a:t>A subject can locate the member by sight or sound.</a:t>
                      </a:r>
                      <a:endParaRPr lang="en-US" sz="1800" dirty="0">
                        <a:solidFill>
                          <a:schemeClr val="accent6">
                            <a:lumMod val="50000"/>
                          </a:schemeClr>
                        </a:solidFill>
                      </a:endParaRPr>
                    </a:p>
                  </a:txBody>
                  <a:tcPr marL="91430" marR="91430" marT="45714" marB="45714" anchor="ctr"/>
                </a:tc>
              </a:tr>
              <a:tr h="1462841">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Position</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pPr>
                        <a:buFont typeface="Arial" pitchFamily="34" charset="0"/>
                        <a:buNone/>
                      </a:pPr>
                      <a:r>
                        <a:rPr lang="en-US" sz="1800" dirty="0" smtClean="0">
                          <a:solidFill>
                            <a:schemeClr val="accent6">
                              <a:lumMod val="50000"/>
                            </a:schemeClr>
                          </a:solidFill>
                          <a:effectLst/>
                          <a:latin typeface="+mn-lt"/>
                          <a:ea typeface="Times New Roman"/>
                        </a:rPr>
                        <a:t>This is the physical preparation required before the actual assault can take place. </a:t>
                      </a:r>
                    </a:p>
                    <a:p>
                      <a:pPr>
                        <a:buFont typeface="Arial" pitchFamily="34" charset="0"/>
                        <a:buNone/>
                      </a:pPr>
                      <a:endParaRPr lang="en-US" sz="800" dirty="0" smtClean="0">
                        <a:solidFill>
                          <a:schemeClr val="accent6">
                            <a:lumMod val="50000"/>
                          </a:schemeClr>
                        </a:solidFill>
                        <a:effectLst/>
                        <a:latin typeface="+mn-lt"/>
                        <a:ea typeface="Times New Roman"/>
                      </a:endParaRPr>
                    </a:p>
                    <a:p>
                      <a:r>
                        <a:rPr lang="en-US" sz="1800" dirty="0" smtClean="0">
                          <a:solidFill>
                            <a:schemeClr val="accent6">
                              <a:lumMod val="50000"/>
                            </a:schemeClr>
                          </a:solidFill>
                          <a:effectLst/>
                          <a:latin typeface="+mn-lt"/>
                          <a:ea typeface="Times New Roman"/>
                        </a:rPr>
                        <a:t>    i.e.</a:t>
                      </a:r>
                      <a:r>
                        <a:rPr lang="en-US" sz="1800" baseline="0" dirty="0" smtClean="0">
                          <a:solidFill>
                            <a:schemeClr val="accent6">
                              <a:lumMod val="50000"/>
                            </a:schemeClr>
                          </a:solidFill>
                          <a:effectLst/>
                          <a:latin typeface="+mn-lt"/>
                          <a:ea typeface="Times New Roman"/>
                        </a:rPr>
                        <a:t> </a:t>
                      </a:r>
                      <a:r>
                        <a:rPr lang="en-US" sz="1800" dirty="0" smtClean="0">
                          <a:solidFill>
                            <a:schemeClr val="accent6">
                              <a:lumMod val="50000"/>
                            </a:schemeClr>
                          </a:solidFill>
                          <a:effectLst/>
                          <a:latin typeface="+mn-lt"/>
                          <a:ea typeface="Times New Roman"/>
                        </a:rPr>
                        <a:t>the aiming of a gun, cocking of an impact</a:t>
                      </a:r>
                    </a:p>
                    <a:p>
                      <a:r>
                        <a:rPr lang="en-US" sz="1800" baseline="0" dirty="0" smtClean="0">
                          <a:solidFill>
                            <a:schemeClr val="accent6">
                              <a:lumMod val="50000"/>
                            </a:schemeClr>
                          </a:solidFill>
                          <a:effectLst/>
                          <a:latin typeface="+mn-lt"/>
                          <a:ea typeface="Times New Roman"/>
                        </a:rPr>
                        <a:t>          </a:t>
                      </a:r>
                      <a:r>
                        <a:rPr lang="en-US" sz="1800" dirty="0" smtClean="0">
                          <a:solidFill>
                            <a:schemeClr val="accent6">
                              <a:lumMod val="50000"/>
                            </a:schemeClr>
                          </a:solidFill>
                          <a:effectLst/>
                          <a:latin typeface="+mn-lt"/>
                          <a:ea typeface="Times New Roman"/>
                        </a:rPr>
                        <a:t>weapon or fist. </a:t>
                      </a:r>
                    </a:p>
                    <a:p>
                      <a:endParaRPr lang="en-US" sz="800" dirty="0" smtClean="0">
                        <a:solidFill>
                          <a:schemeClr val="accent6">
                            <a:lumMod val="50000"/>
                          </a:schemeClr>
                        </a:solidFill>
                        <a:effectLst/>
                        <a:latin typeface="+mn-lt"/>
                        <a:ea typeface="Times New Roman"/>
                      </a:endParaRPr>
                    </a:p>
                    <a:p>
                      <a:r>
                        <a:rPr lang="en-US" sz="1800" dirty="0" smtClean="0">
                          <a:solidFill>
                            <a:schemeClr val="accent6">
                              <a:lumMod val="50000"/>
                            </a:schemeClr>
                          </a:solidFill>
                          <a:effectLst/>
                          <a:latin typeface="+mn-lt"/>
                          <a:ea typeface="Times New Roman"/>
                        </a:rPr>
                        <a:t>If the subject is in hiding, this can be done before the officer locates the subject.</a:t>
                      </a:r>
                      <a:endParaRPr lang="en-US" sz="1800" dirty="0">
                        <a:solidFill>
                          <a:schemeClr val="accent6">
                            <a:lumMod val="50000"/>
                          </a:schemeClr>
                        </a:solidFill>
                      </a:endParaRPr>
                    </a:p>
                  </a:txBody>
                  <a:tcPr marL="91430" marR="91430" marT="45714" marB="45714"/>
                </a:tc>
              </a:tr>
              <a:tr h="780736">
                <a:tc>
                  <a:txBody>
                    <a:bodyPr/>
                    <a:lstStyle/>
                    <a:p>
                      <a:pPr algn="ctr"/>
                      <a:r>
                        <a:rPr lang="en-US" sz="1800" b="1" dirty="0" smtClean="0">
                          <a:solidFill>
                            <a:schemeClr val="accent6">
                              <a:lumMod val="50000"/>
                            </a:schemeClr>
                          </a:solidFill>
                          <a:effectLst>
                            <a:outerShdw blurRad="38100" dist="38100" dir="2700000" algn="tl">
                              <a:srgbClr val="000000">
                                <a:alpha val="43137"/>
                              </a:srgbClr>
                            </a:outerShdw>
                          </a:effectLst>
                        </a:rPr>
                        <a:t>Attack</a:t>
                      </a:r>
                      <a:endParaRPr lang="en-US" sz="1800" b="1" dirty="0">
                        <a:solidFill>
                          <a:schemeClr val="accent6">
                            <a:lumMod val="50000"/>
                          </a:schemeClr>
                        </a:solidFill>
                        <a:effectLst>
                          <a:outerShdw blurRad="38100" dist="38100" dir="2700000" algn="tl">
                            <a:srgbClr val="000000">
                              <a:alpha val="43137"/>
                            </a:srgbClr>
                          </a:outerShdw>
                        </a:effectLst>
                      </a:endParaRPr>
                    </a:p>
                  </a:txBody>
                  <a:tcPr marL="91430" marR="91430" marT="45714" marB="45714" anchor="ctr"/>
                </a:tc>
                <a:tc>
                  <a:txBody>
                    <a:bodyPr/>
                    <a:lstStyle/>
                    <a:p>
                      <a:r>
                        <a:rPr lang="en-US" sz="1800" dirty="0" smtClean="0">
                          <a:solidFill>
                            <a:schemeClr val="accent6">
                              <a:lumMod val="50000"/>
                            </a:schemeClr>
                          </a:solidFill>
                          <a:effectLst/>
                          <a:latin typeface="+mn-lt"/>
                          <a:ea typeface="Times New Roman"/>
                        </a:rPr>
                        <a:t>The actual launching of an attack towards the officer. </a:t>
                      </a:r>
                      <a:endParaRPr lang="en-US" sz="1800" dirty="0">
                        <a:solidFill>
                          <a:schemeClr val="accent6">
                            <a:lumMod val="50000"/>
                          </a:schemeClr>
                        </a:solidFill>
                      </a:endParaRPr>
                    </a:p>
                  </a:txBody>
                  <a:tcPr marL="91430" marR="91430" marT="45714" marB="45714" anchor="ctr"/>
                </a:tc>
              </a:tr>
            </a:tbl>
          </a:graphicData>
        </a:graphic>
      </p:graphicFrame>
    </p:spTree>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5603" name="TextBox 6"/>
          <p:cNvSpPr txBox="1">
            <a:spLocks noChangeArrowheads="1"/>
          </p:cNvSpPr>
          <p:nvPr/>
        </p:nvSpPr>
        <p:spPr bwMode="auto">
          <a:xfrm>
            <a:off x="2087563"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The Tactical Battle</a:t>
            </a:r>
          </a:p>
        </p:txBody>
      </p:sp>
      <p:graphicFrame>
        <p:nvGraphicFramePr>
          <p:cNvPr id="4" name="Table 3"/>
          <p:cNvGraphicFramePr>
            <a:graphicFrameLocks noGrp="1"/>
          </p:cNvGraphicFramePr>
          <p:nvPr>
            <p:extLst>
              <p:ext uri="{D42A27DB-BD31-4B8C-83A1-F6EECF244321}">
                <p14:modId xmlns="" xmlns:p14="http://schemas.microsoft.com/office/powerpoint/2010/main" val="3603548902"/>
              </p:ext>
            </p:extLst>
          </p:nvPr>
        </p:nvGraphicFramePr>
        <p:xfrm>
          <a:off x="900113" y="908051"/>
          <a:ext cx="7920037" cy="5850092"/>
        </p:xfrm>
        <a:graphic>
          <a:graphicData uri="http://schemas.openxmlformats.org/drawingml/2006/table">
            <a:tbl>
              <a:tblPr firstRow="1" bandRow="1">
                <a:tableStyleId>{073A0DAA-6AF3-43AB-8588-CEC1D06C72B9}</a:tableStyleId>
              </a:tblPr>
              <a:tblGrid>
                <a:gridCol w="1800008"/>
                <a:gridCol w="6120029"/>
              </a:tblGrid>
              <a:tr h="701683">
                <a:tc>
                  <a:txBody>
                    <a:bodyPr/>
                    <a:lstStyle/>
                    <a:p>
                      <a:pPr algn="ctr"/>
                      <a:r>
                        <a:rPr lang="en-US" sz="1800" b="1" dirty="0" smtClean="0">
                          <a:effectLst>
                            <a:outerShdw blurRad="38100" dist="38100" dir="2700000" algn="tl">
                              <a:srgbClr val="000000">
                                <a:alpha val="43137"/>
                              </a:srgbClr>
                            </a:outerShdw>
                          </a:effectLst>
                        </a:rPr>
                        <a:t>Officer</a:t>
                      </a:r>
                      <a:endParaRPr lang="en-US" sz="1800" b="1" dirty="0">
                        <a:effectLst>
                          <a:outerShdw blurRad="38100" dist="38100" dir="2700000" algn="tl">
                            <a:srgbClr val="000000">
                              <a:alpha val="43137"/>
                            </a:srgbClr>
                          </a:outerShdw>
                        </a:effectLst>
                      </a:endParaRPr>
                    </a:p>
                  </a:txBody>
                  <a:tcPr marL="91430" marR="91430" marT="45723" marB="45723">
                    <a:solidFill>
                      <a:schemeClr val="accent6">
                        <a:lumMod val="50000"/>
                      </a:schemeClr>
                    </a:solidFill>
                  </a:tcPr>
                </a:tc>
                <a:tc>
                  <a:txBody>
                    <a:bodyPr/>
                    <a:lstStyle/>
                    <a:p>
                      <a:pPr algn="ctr"/>
                      <a:endParaRPr lang="en-US" sz="1800" dirty="0"/>
                    </a:p>
                  </a:txBody>
                  <a:tcPr marL="91430" marR="91430" marT="45723" marB="45723">
                    <a:solidFill>
                      <a:schemeClr val="accent6">
                        <a:lumMod val="50000"/>
                      </a:schemeClr>
                    </a:solidFill>
                  </a:tcPr>
                </a:tc>
              </a:tr>
              <a:tr h="701683">
                <a:tc>
                  <a:txBody>
                    <a:bodyPr/>
                    <a:lstStyle/>
                    <a:p>
                      <a:pPr algn="ctr"/>
                      <a:r>
                        <a:rPr lang="en-US" sz="1800" b="1" dirty="0" smtClean="0">
                          <a:solidFill>
                            <a:srgbClr val="002060"/>
                          </a:solidFill>
                          <a:effectLst>
                            <a:outerShdw blurRad="38100" dist="38100" dir="2700000" algn="tl">
                              <a:srgbClr val="000000">
                                <a:alpha val="43137"/>
                              </a:srgbClr>
                            </a:outerShdw>
                          </a:effectLst>
                        </a:rPr>
                        <a:t>Locate</a:t>
                      </a:r>
                      <a:endParaRPr lang="en-US" sz="1800" b="1" dirty="0">
                        <a:solidFill>
                          <a:srgbClr val="002060"/>
                        </a:solidFill>
                        <a:effectLst>
                          <a:outerShdw blurRad="38100" dist="38100" dir="2700000" algn="tl">
                            <a:srgbClr val="000000">
                              <a:alpha val="43137"/>
                            </a:srgbClr>
                          </a:outerShdw>
                        </a:effectLst>
                      </a:endParaRPr>
                    </a:p>
                  </a:txBody>
                  <a:tcPr marL="91430" marR="91430" marT="45723" marB="45723" anchor="ctr"/>
                </a:tc>
                <a:tc>
                  <a:txBody>
                    <a:bodyPr/>
                    <a:lstStyle/>
                    <a:p>
                      <a:pPr lvl="0" algn="l"/>
                      <a:r>
                        <a:rPr lang="en-US" sz="1800" kern="1200" dirty="0" smtClean="0">
                          <a:solidFill>
                            <a:srgbClr val="002060"/>
                          </a:solidFill>
                          <a:effectLst/>
                          <a:latin typeface="+mn-lt"/>
                          <a:ea typeface="+mn-ea"/>
                          <a:cs typeface="+mn-cs"/>
                        </a:rPr>
                        <a:t>As with the subject, the officer must first locate the attacker before any action can be taken.</a:t>
                      </a:r>
                      <a:endParaRPr lang="en-US" sz="1800" kern="1200" dirty="0">
                        <a:solidFill>
                          <a:srgbClr val="002060"/>
                        </a:solidFill>
                        <a:effectLst/>
                        <a:latin typeface="+mn-lt"/>
                        <a:ea typeface="+mn-ea"/>
                        <a:cs typeface="+mn-cs"/>
                      </a:endParaRPr>
                    </a:p>
                  </a:txBody>
                  <a:tcPr marL="91430" marR="91430" marT="45723" marB="45723" anchor="ctr"/>
                </a:tc>
              </a:tr>
              <a:tr h="1422327">
                <a:tc>
                  <a:txBody>
                    <a:bodyPr/>
                    <a:lstStyle/>
                    <a:p>
                      <a:pPr algn="ctr"/>
                      <a:r>
                        <a:rPr lang="en-US" sz="1800" b="1" dirty="0" smtClean="0">
                          <a:solidFill>
                            <a:srgbClr val="002060"/>
                          </a:solidFill>
                          <a:effectLst>
                            <a:outerShdw blurRad="38100" dist="38100" dir="2700000" algn="tl">
                              <a:srgbClr val="000000">
                                <a:alpha val="43137"/>
                              </a:srgbClr>
                            </a:outerShdw>
                          </a:effectLst>
                        </a:rPr>
                        <a:t>Position</a:t>
                      </a:r>
                      <a:endParaRPr lang="en-US" sz="1800" b="1" dirty="0">
                        <a:solidFill>
                          <a:srgbClr val="002060"/>
                        </a:solidFill>
                        <a:effectLst>
                          <a:outerShdw blurRad="38100" dist="38100" dir="2700000" algn="tl">
                            <a:srgbClr val="000000">
                              <a:alpha val="43137"/>
                            </a:srgbClr>
                          </a:outerShdw>
                        </a:effectLst>
                      </a:endParaRPr>
                    </a:p>
                  </a:txBody>
                  <a:tcPr marL="91430" marR="91430" marT="45723" marB="45723" anchor="ctr"/>
                </a:tc>
                <a:tc>
                  <a:txBody>
                    <a:bodyPr/>
                    <a:lstStyle/>
                    <a:p>
                      <a:pPr lvl="0"/>
                      <a:r>
                        <a:rPr lang="en-US" sz="1800" kern="1200" dirty="0" smtClean="0">
                          <a:solidFill>
                            <a:srgbClr val="002060"/>
                          </a:solidFill>
                          <a:effectLst/>
                          <a:latin typeface="+mn-lt"/>
                          <a:ea typeface="+mn-ea"/>
                          <a:cs typeface="+mn-cs"/>
                        </a:rPr>
                        <a:t>This is the physical preparation required before the officer can attempt to control the subject. </a:t>
                      </a:r>
                    </a:p>
                    <a:p>
                      <a:pPr lvl="0"/>
                      <a:endParaRPr lang="en-US" sz="800" kern="1200" dirty="0" smtClean="0">
                        <a:solidFill>
                          <a:srgbClr val="002060"/>
                        </a:solidFill>
                        <a:effectLst/>
                        <a:latin typeface="+mn-lt"/>
                        <a:ea typeface="+mn-ea"/>
                        <a:cs typeface="+mn-cs"/>
                      </a:endParaRPr>
                    </a:p>
                    <a:p>
                      <a:pPr lvl="0"/>
                      <a:r>
                        <a:rPr lang="en-US" sz="1800" kern="1200" dirty="0" smtClean="0">
                          <a:solidFill>
                            <a:srgbClr val="002060"/>
                          </a:solidFill>
                          <a:effectLst/>
                          <a:latin typeface="+mn-lt"/>
                          <a:ea typeface="+mn-ea"/>
                          <a:cs typeface="+mn-cs"/>
                        </a:rPr>
                        <a:t>      i.e. extending a baton, firearms readiness, </a:t>
                      </a:r>
                    </a:p>
                    <a:p>
                      <a:pPr lvl="0"/>
                      <a:r>
                        <a:rPr lang="en-US" sz="1800" kern="1200" dirty="0" smtClean="0">
                          <a:solidFill>
                            <a:srgbClr val="002060"/>
                          </a:solidFill>
                          <a:effectLst/>
                          <a:latin typeface="+mn-lt"/>
                          <a:ea typeface="+mn-ea"/>
                          <a:cs typeface="+mn-cs"/>
                        </a:rPr>
                        <a:t>            adopting a</a:t>
                      </a:r>
                      <a:r>
                        <a:rPr lang="en-US" sz="1800" kern="1200" baseline="0" dirty="0" smtClean="0">
                          <a:solidFill>
                            <a:srgbClr val="002060"/>
                          </a:solidFill>
                          <a:effectLst/>
                          <a:latin typeface="+mn-lt"/>
                          <a:ea typeface="+mn-ea"/>
                          <a:cs typeface="+mn-cs"/>
                        </a:rPr>
                        <a:t> </a:t>
                      </a:r>
                      <a:r>
                        <a:rPr lang="en-US" sz="1800" kern="1200" dirty="0" smtClean="0">
                          <a:solidFill>
                            <a:srgbClr val="002060"/>
                          </a:solidFill>
                          <a:effectLst/>
                          <a:latin typeface="+mn-lt"/>
                          <a:ea typeface="+mn-ea"/>
                          <a:cs typeface="+mn-cs"/>
                        </a:rPr>
                        <a:t>defensive stance, etc.</a:t>
                      </a:r>
                    </a:p>
                    <a:p>
                      <a:pPr lvl="0"/>
                      <a:endParaRPr lang="en-US" sz="800" kern="1200" dirty="0">
                        <a:solidFill>
                          <a:srgbClr val="002060"/>
                        </a:solidFill>
                        <a:effectLst/>
                        <a:latin typeface="+mn-lt"/>
                        <a:ea typeface="+mn-ea"/>
                        <a:cs typeface="+mn-cs"/>
                      </a:endParaRPr>
                    </a:p>
                  </a:txBody>
                  <a:tcPr marL="91430" marR="91430" marT="45723" marB="45723"/>
                </a:tc>
              </a:tr>
              <a:tr h="2099754">
                <a:tc>
                  <a:txBody>
                    <a:bodyPr/>
                    <a:lstStyle/>
                    <a:p>
                      <a:pPr algn="ctr"/>
                      <a:r>
                        <a:rPr lang="en-US" sz="1800" b="1" dirty="0" smtClean="0">
                          <a:solidFill>
                            <a:srgbClr val="002060"/>
                          </a:solidFill>
                          <a:effectLst>
                            <a:outerShdw blurRad="38100" dist="38100" dir="2700000" algn="tl">
                              <a:srgbClr val="000000">
                                <a:alpha val="43137"/>
                              </a:srgbClr>
                            </a:outerShdw>
                          </a:effectLst>
                        </a:rPr>
                        <a:t>Assess</a:t>
                      </a:r>
                      <a:endParaRPr lang="en-US" sz="1800" b="1" dirty="0">
                        <a:solidFill>
                          <a:srgbClr val="002060"/>
                        </a:solidFill>
                        <a:effectLst>
                          <a:outerShdw blurRad="38100" dist="38100" dir="2700000" algn="tl">
                            <a:srgbClr val="000000">
                              <a:alpha val="43137"/>
                            </a:srgbClr>
                          </a:outerShdw>
                        </a:effectLst>
                      </a:endParaRPr>
                    </a:p>
                  </a:txBody>
                  <a:tcPr marL="91430" marR="91430" marT="45723" marB="45723" anchor="ctr"/>
                </a:tc>
                <a:tc>
                  <a:txBody>
                    <a:bodyPr/>
                    <a:lstStyle/>
                    <a:p>
                      <a:pPr lvl="0"/>
                      <a:r>
                        <a:rPr lang="en-US" sz="1800" kern="1200" dirty="0" smtClean="0">
                          <a:solidFill>
                            <a:srgbClr val="002060"/>
                          </a:solidFill>
                          <a:effectLst/>
                          <a:latin typeface="+mn-lt"/>
                          <a:ea typeface="+mn-ea"/>
                          <a:cs typeface="+mn-cs"/>
                        </a:rPr>
                        <a:t>The officer must identify and confirm</a:t>
                      </a:r>
                      <a:r>
                        <a:rPr lang="en-US" sz="1800" kern="1200" baseline="0" dirty="0" smtClean="0">
                          <a:solidFill>
                            <a:srgbClr val="002060"/>
                          </a:solidFill>
                          <a:effectLst/>
                          <a:latin typeface="+mn-lt"/>
                          <a:ea typeface="+mn-ea"/>
                          <a:cs typeface="+mn-cs"/>
                        </a:rPr>
                        <a:t> the</a:t>
                      </a:r>
                      <a:r>
                        <a:rPr lang="en-US" sz="1800" kern="1200" dirty="0" smtClean="0">
                          <a:solidFill>
                            <a:srgbClr val="002060"/>
                          </a:solidFill>
                          <a:effectLst/>
                          <a:latin typeface="+mn-lt"/>
                          <a:ea typeface="+mn-ea"/>
                          <a:cs typeface="+mn-cs"/>
                        </a:rPr>
                        <a:t> level of threat so he can</a:t>
                      </a:r>
                      <a:r>
                        <a:rPr lang="en-US" sz="1800" kern="1200" baseline="0" dirty="0" smtClean="0">
                          <a:solidFill>
                            <a:srgbClr val="002060"/>
                          </a:solidFill>
                          <a:effectLst/>
                          <a:latin typeface="+mn-lt"/>
                          <a:ea typeface="+mn-ea"/>
                          <a:cs typeface="+mn-cs"/>
                        </a:rPr>
                        <a:t> </a:t>
                      </a:r>
                      <a:r>
                        <a:rPr lang="en-US" sz="1800" kern="1200" dirty="0" smtClean="0">
                          <a:solidFill>
                            <a:srgbClr val="002060"/>
                          </a:solidFill>
                          <a:effectLst/>
                          <a:latin typeface="+mn-lt"/>
                          <a:ea typeface="+mn-ea"/>
                          <a:cs typeface="+mn-cs"/>
                        </a:rPr>
                        <a:t>select an appropriate level of control. </a:t>
                      </a:r>
                    </a:p>
                    <a:p>
                      <a:pPr lvl="0"/>
                      <a:endParaRPr lang="en-US" sz="800" kern="1200" dirty="0" smtClean="0">
                        <a:solidFill>
                          <a:srgbClr val="002060"/>
                        </a:solidFill>
                        <a:effectLst/>
                        <a:latin typeface="+mn-lt"/>
                        <a:ea typeface="+mn-ea"/>
                        <a:cs typeface="+mn-cs"/>
                      </a:endParaRPr>
                    </a:p>
                    <a:p>
                      <a:pPr lvl="0"/>
                      <a:r>
                        <a:rPr lang="en-US" sz="1800" kern="1200" dirty="0" smtClean="0">
                          <a:solidFill>
                            <a:srgbClr val="002060"/>
                          </a:solidFill>
                          <a:effectLst/>
                          <a:latin typeface="+mn-lt"/>
                          <a:ea typeface="+mn-ea"/>
                          <a:cs typeface="+mn-cs"/>
                        </a:rPr>
                        <a:t>The officer must also assess the situation to recognize</a:t>
                      </a:r>
                      <a:r>
                        <a:rPr lang="en-US" sz="1800" kern="1200" baseline="0" dirty="0" smtClean="0">
                          <a:solidFill>
                            <a:srgbClr val="002060"/>
                          </a:solidFill>
                          <a:effectLst/>
                          <a:latin typeface="+mn-lt"/>
                          <a:ea typeface="+mn-ea"/>
                          <a:cs typeface="+mn-cs"/>
                        </a:rPr>
                        <a:t> </a:t>
                      </a:r>
                      <a:r>
                        <a:rPr lang="en-US" sz="1800" kern="1200" dirty="0" smtClean="0">
                          <a:solidFill>
                            <a:srgbClr val="002060"/>
                          </a:solidFill>
                          <a:effectLst/>
                          <a:latin typeface="+mn-lt"/>
                          <a:ea typeface="+mn-ea"/>
                          <a:cs typeface="+mn-cs"/>
                        </a:rPr>
                        <a:t>whether they should attempt to control the subject or disengage. This phase may occur simultaneously or even before the officer begins to POSITION.</a:t>
                      </a:r>
                      <a:endParaRPr lang="en-US" sz="1800" kern="1200" dirty="0">
                        <a:solidFill>
                          <a:srgbClr val="002060"/>
                        </a:solidFill>
                        <a:effectLst/>
                        <a:latin typeface="+mn-lt"/>
                        <a:ea typeface="+mn-ea"/>
                        <a:cs typeface="+mn-cs"/>
                      </a:endParaRPr>
                    </a:p>
                  </a:txBody>
                  <a:tcPr marL="91430" marR="91430" marT="45723" marB="45723"/>
                </a:tc>
              </a:tr>
              <a:tr h="907871">
                <a:tc>
                  <a:txBody>
                    <a:bodyPr/>
                    <a:lstStyle/>
                    <a:p>
                      <a:pPr algn="ctr"/>
                      <a:r>
                        <a:rPr lang="en-US" sz="1800" b="1" dirty="0" smtClean="0">
                          <a:solidFill>
                            <a:srgbClr val="002060"/>
                          </a:solidFill>
                          <a:effectLst>
                            <a:outerShdw blurRad="38100" dist="38100" dir="2700000" algn="tl">
                              <a:srgbClr val="000000">
                                <a:alpha val="43137"/>
                              </a:srgbClr>
                            </a:outerShdw>
                          </a:effectLst>
                        </a:rPr>
                        <a:t>Act</a:t>
                      </a:r>
                      <a:endParaRPr lang="en-US" sz="1800" b="1" dirty="0">
                        <a:solidFill>
                          <a:srgbClr val="002060"/>
                        </a:solidFill>
                        <a:effectLst>
                          <a:outerShdw blurRad="38100" dist="38100" dir="2700000" algn="tl">
                            <a:srgbClr val="000000">
                              <a:alpha val="43137"/>
                            </a:srgbClr>
                          </a:outerShdw>
                        </a:effectLst>
                      </a:endParaRPr>
                    </a:p>
                  </a:txBody>
                  <a:tcPr marL="91430" marR="91430" marT="45723" marB="45723" anchor="ctr"/>
                </a:tc>
                <a:tc>
                  <a:txBody>
                    <a:bodyPr/>
                    <a:lstStyle/>
                    <a:p>
                      <a:pPr marL="0" marR="0" lvl="0" indent="0">
                        <a:spcBef>
                          <a:spcPts val="0"/>
                        </a:spcBef>
                        <a:spcAft>
                          <a:spcPts val="0"/>
                        </a:spcAft>
                        <a:buClr>
                          <a:srgbClr val="000000"/>
                        </a:buClr>
                        <a:buFont typeface="+mj-lt"/>
                        <a:buNone/>
                        <a:tabLst>
                          <a:tab pos="320040" algn="l"/>
                          <a:tab pos="342900" algn="l"/>
                        </a:tabLst>
                      </a:pPr>
                      <a:r>
                        <a:rPr lang="en-US" sz="1800" dirty="0" smtClean="0">
                          <a:solidFill>
                            <a:srgbClr val="002060"/>
                          </a:solidFill>
                          <a:effectLst/>
                          <a:latin typeface="+mn-lt"/>
                          <a:ea typeface="Times New Roman"/>
                        </a:rPr>
                        <a:t>The physical execution of a selected control response or disengagement option.</a:t>
                      </a:r>
                      <a:endParaRPr lang="en-US" sz="2800" dirty="0" smtClean="0">
                        <a:solidFill>
                          <a:srgbClr val="002060"/>
                        </a:solidFill>
                        <a:effectLst/>
                        <a:latin typeface="Times New Roman"/>
                        <a:ea typeface="Times New Roman"/>
                      </a:endParaRPr>
                    </a:p>
                    <a:p>
                      <a:endParaRPr lang="en-US" sz="1800" dirty="0" smtClean="0">
                        <a:solidFill>
                          <a:srgbClr val="002060"/>
                        </a:solidFill>
                        <a:effectLst/>
                        <a:latin typeface="+mn-lt"/>
                        <a:ea typeface="Times New Roman"/>
                      </a:endParaRPr>
                    </a:p>
                  </a:txBody>
                  <a:tcPr marL="91430" marR="91430" marT="45723" marB="45723" anchor="ctr"/>
                </a:tc>
              </a:tr>
            </a:tbl>
          </a:graphicData>
        </a:graphic>
      </p:graphicFrame>
    </p:spTree>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5355312"/>
          </a:xfrm>
          <a:prstGeom prst="rect">
            <a:avLst/>
          </a:prstGeom>
          <a:noFill/>
          <a:effectLst/>
        </p:spPr>
        <p:txBody>
          <a:bodyPr wrap="square">
            <a:spAutoFit/>
          </a:bodyPr>
          <a:lstStyle/>
          <a:p>
            <a:pPr>
              <a:defRPr/>
            </a:pPr>
            <a:r>
              <a:rPr lang="en-US" dirty="0">
                <a:solidFill>
                  <a:schemeClr val="accent6">
                    <a:lumMod val="50000"/>
                  </a:schemeClr>
                </a:solidFill>
                <a:latin typeface="Arial" charset="0"/>
              </a:rPr>
              <a:t>In order to defeat the Offenders attempt to </a:t>
            </a:r>
            <a:r>
              <a:rPr lang="en-US" b="1" dirty="0">
                <a:solidFill>
                  <a:schemeClr val="accent6">
                    <a:lumMod val="50000"/>
                  </a:schemeClr>
                </a:solidFill>
                <a:effectLst>
                  <a:outerShdw blurRad="38100" dist="38100" dir="2700000" algn="tl">
                    <a:srgbClr val="000000">
                      <a:alpha val="43137"/>
                    </a:srgbClr>
                  </a:outerShdw>
                </a:effectLst>
                <a:latin typeface="Arial" charset="0"/>
              </a:rPr>
              <a:t>LOCATE</a:t>
            </a:r>
            <a:r>
              <a:rPr lang="en-US" dirty="0">
                <a:solidFill>
                  <a:schemeClr val="accent6">
                    <a:lumMod val="50000"/>
                  </a:schemeClr>
                </a:solidFill>
                <a:latin typeface="Arial" charset="0"/>
              </a:rPr>
              <a:t> we need to:</a:t>
            </a:r>
          </a:p>
          <a:p>
            <a:pPr>
              <a:defRPr/>
            </a:pPr>
            <a:endParaRPr lang="en-US" dirty="0">
              <a:solidFill>
                <a:schemeClr val="accent6">
                  <a:lumMod val="50000"/>
                </a:schemeClr>
              </a:solidFill>
              <a:latin typeface="Arial" charset="0"/>
            </a:endParaRPr>
          </a:p>
          <a:p>
            <a:pPr marL="285750" indent="-285750" algn="just">
              <a:spcBef>
                <a:spcPts val="0"/>
              </a:spcBef>
              <a:spcAft>
                <a:spcPts val="0"/>
              </a:spcAft>
              <a:buFont typeface="Arial" pitchFamily="34" charset="0"/>
              <a:buChar char="•"/>
              <a:defRPr/>
            </a:pPr>
            <a:r>
              <a:rPr lang="en-US" b="1" dirty="0">
                <a:solidFill>
                  <a:schemeClr val="accent6">
                    <a:lumMod val="50000"/>
                  </a:schemeClr>
                </a:solidFill>
                <a:effectLst>
                  <a:outerShdw blurRad="38100" dist="38100" dir="2700000" algn="tl">
                    <a:srgbClr val="000000">
                      <a:alpha val="43137"/>
                    </a:srgbClr>
                  </a:outerShdw>
                </a:effectLst>
                <a:latin typeface="Arial"/>
                <a:ea typeface="Times New Roman"/>
              </a:rPr>
              <a:t>Utilize a tactical </a:t>
            </a:r>
            <a:r>
              <a:rPr lang="en-US" b="1" dirty="0" smtClean="0">
                <a:solidFill>
                  <a:schemeClr val="accent6">
                    <a:lumMod val="50000"/>
                  </a:schemeClr>
                </a:solidFill>
                <a:effectLst>
                  <a:outerShdw blurRad="38100" dist="38100" dir="2700000" algn="tl">
                    <a:srgbClr val="000000">
                      <a:alpha val="43137"/>
                    </a:srgbClr>
                  </a:outerShdw>
                </a:effectLst>
                <a:latin typeface="Arial"/>
                <a:ea typeface="Times New Roman"/>
              </a:rPr>
              <a:t>approach</a:t>
            </a:r>
          </a:p>
          <a:p>
            <a:pPr marL="285750" indent="-285750" algn="just">
              <a:spcBef>
                <a:spcPts val="0"/>
              </a:spcBef>
              <a:spcAft>
                <a:spcPts val="0"/>
              </a:spcAft>
              <a:defRPr/>
            </a:pPr>
            <a:r>
              <a:rPr lang="en-US" b="1" dirty="0" smtClean="0">
                <a:solidFill>
                  <a:schemeClr val="accent6">
                    <a:lumMod val="50000"/>
                  </a:schemeClr>
                </a:solidFill>
                <a:latin typeface="Arial"/>
                <a:ea typeface="Times New Roman"/>
              </a:rPr>
              <a:t>	</a:t>
            </a:r>
            <a:r>
              <a:rPr lang="en-US" dirty="0" smtClean="0">
                <a:solidFill>
                  <a:schemeClr val="accent6">
                    <a:lumMod val="50000"/>
                  </a:schemeClr>
                </a:solidFill>
                <a:latin typeface="Arial"/>
                <a:ea typeface="Times New Roman"/>
              </a:rPr>
              <a:t>This </a:t>
            </a:r>
            <a:r>
              <a:rPr lang="en-US" dirty="0">
                <a:solidFill>
                  <a:schemeClr val="accent6">
                    <a:lumMod val="50000"/>
                  </a:schemeClr>
                </a:solidFill>
                <a:latin typeface="Arial"/>
                <a:ea typeface="Times New Roman"/>
              </a:rPr>
              <a:t>means moving slowly, quietly and methodically when trying to locate the subject. When moving around corners, officers should utilize the "cut the pie" tactic which means moving as far from the corner as possible and slowly </a:t>
            </a:r>
            <a:r>
              <a:rPr lang="en-US" dirty="0" smtClean="0">
                <a:solidFill>
                  <a:schemeClr val="accent6">
                    <a:lumMod val="50000"/>
                  </a:schemeClr>
                </a:solidFill>
                <a:latin typeface="Arial"/>
                <a:ea typeface="Times New Roman"/>
              </a:rPr>
              <a:t>as possible moving </a:t>
            </a:r>
            <a:r>
              <a:rPr lang="en-US" dirty="0">
                <a:solidFill>
                  <a:schemeClr val="accent6">
                    <a:lumMod val="50000"/>
                  </a:schemeClr>
                </a:solidFill>
                <a:latin typeface="Arial"/>
                <a:ea typeface="Times New Roman"/>
              </a:rPr>
              <a:t>in a circle around the </a:t>
            </a:r>
            <a:r>
              <a:rPr lang="en-US" dirty="0" smtClean="0">
                <a:solidFill>
                  <a:schemeClr val="accent6">
                    <a:lumMod val="50000"/>
                  </a:schemeClr>
                </a:solidFill>
                <a:latin typeface="Arial"/>
                <a:ea typeface="Times New Roman"/>
              </a:rPr>
              <a:t>corner so </a:t>
            </a:r>
            <a:r>
              <a:rPr lang="en-US" dirty="0">
                <a:solidFill>
                  <a:schemeClr val="accent6">
                    <a:lumMod val="50000"/>
                  </a:schemeClr>
                </a:solidFill>
                <a:latin typeface="Arial"/>
                <a:ea typeface="Times New Roman"/>
              </a:rPr>
              <a:t>that a hiding subject can be seen before the officer.</a:t>
            </a:r>
          </a:p>
          <a:p>
            <a:pPr marL="285750" indent="-285750" algn="just">
              <a:spcBef>
                <a:spcPts val="0"/>
              </a:spcBef>
              <a:spcAft>
                <a:spcPts val="0"/>
              </a:spcAft>
              <a:buFont typeface="Arial" pitchFamily="34" charset="0"/>
              <a:buChar char="•"/>
              <a:defRPr/>
            </a:pPr>
            <a:endParaRPr lang="en-US" dirty="0">
              <a:solidFill>
                <a:schemeClr val="accent6">
                  <a:lumMod val="50000"/>
                </a:schemeClr>
              </a:solidFill>
              <a:latin typeface="Arial"/>
              <a:ea typeface="Times New Roman"/>
            </a:endParaRPr>
          </a:p>
          <a:p>
            <a:pPr marL="285750" indent="-285750" algn="just">
              <a:spcBef>
                <a:spcPts val="0"/>
              </a:spcBef>
              <a:spcAft>
                <a:spcPts val="0"/>
              </a:spcAft>
              <a:buFont typeface="Arial" pitchFamily="34" charset="0"/>
              <a:buChar char="•"/>
              <a:defRPr/>
            </a:pPr>
            <a:r>
              <a:rPr lang="en-US" b="1" dirty="0">
                <a:solidFill>
                  <a:schemeClr val="accent6">
                    <a:lumMod val="50000"/>
                  </a:schemeClr>
                </a:solidFill>
                <a:effectLst>
                  <a:outerShdw blurRad="38100" dist="38100" dir="2700000" algn="tl">
                    <a:srgbClr val="000000">
                      <a:alpha val="43137"/>
                    </a:srgbClr>
                  </a:outerShdw>
                </a:effectLst>
                <a:latin typeface="Arial"/>
                <a:ea typeface="Times New Roman"/>
              </a:rPr>
              <a:t>Utilize </a:t>
            </a:r>
            <a:r>
              <a:rPr lang="en-US" b="1" dirty="0" smtClean="0">
                <a:solidFill>
                  <a:schemeClr val="accent6">
                    <a:lumMod val="50000"/>
                  </a:schemeClr>
                </a:solidFill>
                <a:effectLst>
                  <a:outerShdw blurRad="38100" dist="38100" dir="2700000" algn="tl">
                    <a:srgbClr val="000000">
                      <a:alpha val="43137"/>
                    </a:srgbClr>
                  </a:outerShdw>
                </a:effectLst>
                <a:latin typeface="Arial"/>
                <a:ea typeface="Times New Roman"/>
              </a:rPr>
              <a:t>concealment</a:t>
            </a:r>
          </a:p>
          <a:p>
            <a:pPr marL="285750" indent="-285750" algn="just">
              <a:spcBef>
                <a:spcPts val="0"/>
              </a:spcBef>
              <a:spcAft>
                <a:spcPts val="0"/>
              </a:spcAft>
              <a:defRPr/>
            </a:pPr>
            <a:r>
              <a:rPr lang="en-US" b="1" dirty="0" smtClean="0">
                <a:solidFill>
                  <a:schemeClr val="accent6">
                    <a:lumMod val="50000"/>
                  </a:schemeClr>
                </a:solidFill>
                <a:latin typeface="Arial"/>
                <a:ea typeface="Times New Roman"/>
              </a:rPr>
              <a:t>	</a:t>
            </a:r>
            <a:r>
              <a:rPr lang="en-US" dirty="0" smtClean="0">
                <a:solidFill>
                  <a:schemeClr val="accent6">
                    <a:lumMod val="50000"/>
                  </a:schemeClr>
                </a:solidFill>
                <a:latin typeface="Arial"/>
                <a:ea typeface="Times New Roman"/>
              </a:rPr>
              <a:t>The </a:t>
            </a:r>
            <a:r>
              <a:rPr lang="en-US" dirty="0">
                <a:solidFill>
                  <a:schemeClr val="accent6">
                    <a:lumMod val="50000"/>
                  </a:schemeClr>
                </a:solidFill>
                <a:latin typeface="Arial"/>
                <a:ea typeface="Times New Roman"/>
              </a:rPr>
              <a:t>difference between cover and concealment is that cover will stop bullets and concealment will hide you from view. if an officer has the choice they should always choose cover, which at </a:t>
            </a:r>
            <a:r>
              <a:rPr lang="en-US" spc="-10" dirty="0">
                <a:solidFill>
                  <a:schemeClr val="accent6">
                    <a:lumMod val="50000"/>
                  </a:schemeClr>
                </a:solidFill>
                <a:latin typeface="Arial"/>
                <a:ea typeface="Times New Roman"/>
              </a:rPr>
              <a:t>times can also give concealment. But if no cover is available, concealment is better than nothing, because it will</a:t>
            </a:r>
            <a:r>
              <a:rPr lang="en-US" dirty="0">
                <a:solidFill>
                  <a:schemeClr val="accent6">
                    <a:lumMod val="50000"/>
                  </a:schemeClr>
                </a:solidFill>
                <a:latin typeface="Arial"/>
                <a:ea typeface="Times New Roman"/>
              </a:rPr>
              <a:t> make you harder to locate.</a:t>
            </a:r>
          </a:p>
          <a:p>
            <a:pPr marL="285750" indent="-285750" algn="just">
              <a:spcBef>
                <a:spcPts val="0"/>
              </a:spcBef>
              <a:spcAft>
                <a:spcPts val="0"/>
              </a:spcAft>
              <a:buFont typeface="Arial" pitchFamily="34" charset="0"/>
              <a:buChar char="•"/>
              <a:defRPr/>
            </a:pPr>
            <a:endParaRPr lang="en-US" dirty="0">
              <a:solidFill>
                <a:schemeClr val="accent6">
                  <a:lumMod val="50000"/>
                </a:schemeClr>
              </a:solidFill>
              <a:latin typeface="Arial"/>
              <a:ea typeface="Times New Roman"/>
            </a:endParaRPr>
          </a:p>
          <a:p>
            <a:pPr marL="285750" indent="-285750" algn="just">
              <a:spcBef>
                <a:spcPts val="0"/>
              </a:spcBef>
              <a:spcAft>
                <a:spcPts val="0"/>
              </a:spcAft>
              <a:buFont typeface="Arial" pitchFamily="34" charset="0"/>
              <a:buChar char="•"/>
              <a:defRPr/>
            </a:pPr>
            <a:r>
              <a:rPr lang="en-US" b="1" dirty="0">
                <a:solidFill>
                  <a:schemeClr val="accent6">
                    <a:lumMod val="50000"/>
                  </a:schemeClr>
                </a:solidFill>
                <a:effectLst>
                  <a:outerShdw blurRad="38100" dist="38100" dir="2700000" algn="tl">
                    <a:srgbClr val="000000">
                      <a:alpha val="43137"/>
                    </a:srgbClr>
                  </a:outerShdw>
                </a:effectLst>
                <a:latin typeface="Arial"/>
                <a:ea typeface="Times New Roman"/>
              </a:rPr>
              <a:t>Instruct subject to look </a:t>
            </a:r>
            <a:r>
              <a:rPr lang="en-US" b="1" dirty="0" smtClean="0">
                <a:solidFill>
                  <a:schemeClr val="accent6">
                    <a:lumMod val="50000"/>
                  </a:schemeClr>
                </a:solidFill>
                <a:effectLst>
                  <a:outerShdw blurRad="38100" dist="38100" dir="2700000" algn="tl">
                    <a:srgbClr val="000000">
                      <a:alpha val="43137"/>
                    </a:srgbClr>
                  </a:outerShdw>
                </a:effectLst>
                <a:latin typeface="Arial"/>
                <a:ea typeface="Times New Roman"/>
              </a:rPr>
              <a:t>away</a:t>
            </a:r>
          </a:p>
          <a:p>
            <a:pPr marL="285750" indent="-285750" algn="just">
              <a:spcBef>
                <a:spcPts val="0"/>
              </a:spcBef>
              <a:spcAft>
                <a:spcPts val="0"/>
              </a:spcAft>
              <a:defRPr/>
            </a:pPr>
            <a:r>
              <a:rPr lang="en-US" b="1" dirty="0" smtClean="0">
                <a:solidFill>
                  <a:schemeClr val="accent6">
                    <a:lumMod val="50000"/>
                  </a:schemeClr>
                </a:solidFill>
                <a:latin typeface="Arial"/>
                <a:ea typeface="Times New Roman"/>
              </a:rPr>
              <a:t>	</a:t>
            </a:r>
            <a:r>
              <a:rPr lang="en-US" dirty="0" smtClean="0">
                <a:solidFill>
                  <a:schemeClr val="accent6">
                    <a:lumMod val="50000"/>
                  </a:schemeClr>
                </a:solidFill>
                <a:latin typeface="Arial"/>
                <a:ea typeface="Times New Roman"/>
              </a:rPr>
              <a:t>For </a:t>
            </a:r>
            <a:r>
              <a:rPr lang="en-US" dirty="0">
                <a:solidFill>
                  <a:schemeClr val="accent6">
                    <a:lumMod val="50000"/>
                  </a:schemeClr>
                </a:solidFill>
                <a:latin typeface="Arial"/>
                <a:ea typeface="Times New Roman"/>
              </a:rPr>
              <a:t>example, if you have to utilize tactical handcuffing, instruct the offender to look away before you approach.</a:t>
            </a:r>
            <a:endParaRPr lang="en-US" dirty="0">
              <a:solidFill>
                <a:schemeClr val="accent6">
                  <a:lumMod val="50000"/>
                </a:schemeClr>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315" name="Rectangle 2"/>
          <p:cNvSpPr>
            <a:spLocks noGrp="1" noChangeArrowheads="1"/>
          </p:cNvSpPr>
          <p:nvPr>
            <p:ph type="ctrTitle"/>
          </p:nvPr>
        </p:nvSpPr>
        <p:spPr>
          <a:xfrm>
            <a:off x="1071563" y="1285875"/>
            <a:ext cx="7772400" cy="1470025"/>
          </a:xfrm>
        </p:spPr>
        <p:txBody>
          <a:bodyPr/>
          <a:lstStyle/>
          <a:p>
            <a:pPr eaLnBrk="1" hangingPunct="1"/>
            <a:r>
              <a:rPr lang="en-US" b="1" dirty="0" smtClean="0">
                <a:solidFill>
                  <a:schemeClr val="accent2"/>
                </a:solidFill>
                <a:effectLst>
                  <a:outerShdw blurRad="38100" dist="38100" dir="2700000" algn="tl">
                    <a:srgbClr val="000000">
                      <a:alpha val="43137"/>
                    </a:srgbClr>
                  </a:outerShdw>
                </a:effectLst>
              </a:rPr>
              <a:t>SAFETY SURVIVAL </a:t>
            </a:r>
          </a:p>
        </p:txBody>
      </p:sp>
      <p:sp>
        <p:nvSpPr>
          <p:cNvPr id="13316" name="Rectangle 3"/>
          <p:cNvSpPr>
            <a:spLocks noGrp="1" noChangeArrowheads="1"/>
          </p:cNvSpPr>
          <p:nvPr>
            <p:ph type="subTitle" idx="1"/>
          </p:nvPr>
        </p:nvSpPr>
        <p:spPr>
          <a:xfrm>
            <a:off x="1143000" y="3643313"/>
            <a:ext cx="7775575" cy="2016125"/>
          </a:xfrm>
        </p:spPr>
        <p:txBody>
          <a:bodyPr/>
          <a:lstStyle/>
          <a:p>
            <a:pPr algn="l" eaLnBrk="1" hangingPunct="1">
              <a:buFontTx/>
              <a:buChar char="•"/>
            </a:pPr>
            <a:r>
              <a:rPr lang="en-US" dirty="0" smtClean="0">
                <a:solidFill>
                  <a:schemeClr val="accent2"/>
                </a:solidFill>
                <a:effectLst>
                  <a:outerShdw blurRad="38100" dist="38100" dir="2700000" algn="tl">
                    <a:srgbClr val="000000">
                      <a:alpha val="43137"/>
                    </a:srgbClr>
                  </a:outerShdw>
                </a:effectLst>
              </a:rPr>
              <a:t>Instructor:</a:t>
            </a:r>
          </a:p>
          <a:p>
            <a:pPr algn="l" eaLnBrk="1" hangingPunct="1">
              <a:buFontTx/>
              <a:buChar char="•"/>
            </a:pPr>
            <a:endParaRPr lang="en-US" sz="1000" dirty="0" smtClean="0">
              <a:solidFill>
                <a:schemeClr val="accent2"/>
              </a:solidFill>
              <a:effectLst>
                <a:outerShdw blurRad="38100" dist="38100" dir="2700000" algn="tl">
                  <a:srgbClr val="000000">
                    <a:alpha val="43137"/>
                  </a:srgbClr>
                </a:outerShdw>
              </a:effectLst>
            </a:endParaRPr>
          </a:p>
          <a:p>
            <a:pPr algn="l" eaLnBrk="1" hangingPunct="1">
              <a:buFontTx/>
              <a:buChar char="•"/>
            </a:pPr>
            <a:r>
              <a:rPr lang="en-US" dirty="0" smtClean="0">
                <a:solidFill>
                  <a:schemeClr val="accent2"/>
                </a:solidFill>
                <a:effectLst>
                  <a:outerShdw blurRad="38100" dist="38100" dir="2700000" algn="tl">
                    <a:srgbClr val="000000">
                      <a:alpha val="43137"/>
                    </a:srgbClr>
                  </a:outerShdw>
                </a:effectLst>
              </a:rPr>
              <a:t>Date:</a:t>
            </a:r>
          </a:p>
        </p:txBody>
      </p:sp>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5016758"/>
          </a:xfrm>
          <a:prstGeom prst="rect">
            <a:avLst/>
          </a:prstGeom>
          <a:noFill/>
        </p:spPr>
        <p:txBody>
          <a:bodyPr>
            <a:spAutoFit/>
          </a:bodyPr>
          <a:lstStyle/>
          <a:p>
            <a:pPr>
              <a:defRPr/>
            </a:pPr>
            <a:r>
              <a:rPr lang="en-US" sz="2000" dirty="0">
                <a:solidFill>
                  <a:schemeClr val="accent6">
                    <a:lumMod val="50000"/>
                  </a:schemeClr>
                </a:solidFill>
                <a:latin typeface="Arial" charset="0"/>
              </a:rPr>
              <a:t>In order to defeat the Offenders attempt to </a:t>
            </a:r>
            <a:r>
              <a:rPr lang="en-US" sz="2000" b="1" dirty="0">
                <a:solidFill>
                  <a:schemeClr val="accent6">
                    <a:lumMod val="50000"/>
                  </a:schemeClr>
                </a:solidFill>
                <a:effectLst>
                  <a:outerShdw blurRad="38100" dist="38100" dir="2700000" algn="tl">
                    <a:srgbClr val="000000">
                      <a:alpha val="43137"/>
                    </a:srgbClr>
                  </a:outerShdw>
                </a:effectLst>
                <a:latin typeface="Arial" charset="0"/>
              </a:rPr>
              <a:t>POSITION</a:t>
            </a:r>
            <a:r>
              <a:rPr lang="en-US" sz="2000" dirty="0">
                <a:solidFill>
                  <a:schemeClr val="accent6">
                    <a:lumMod val="50000"/>
                  </a:schemeClr>
                </a:solidFill>
                <a:latin typeface="Arial" charset="0"/>
              </a:rPr>
              <a:t> we need to:</a:t>
            </a:r>
          </a:p>
          <a:p>
            <a:pPr>
              <a:defRPr/>
            </a:pPr>
            <a:endParaRPr lang="en-US" sz="2000" dirty="0">
              <a:solidFill>
                <a:schemeClr val="accent6">
                  <a:lumMod val="50000"/>
                </a:schemeClr>
              </a:solidFill>
              <a:latin typeface="Arial" charset="0"/>
            </a:endParaRPr>
          </a:p>
          <a:p>
            <a:pPr marL="285750" indent="-285750">
              <a:buFont typeface="Arial" pitchFamily="34" charset="0"/>
              <a:buChar char="•"/>
              <a:defRPr/>
            </a:pPr>
            <a:r>
              <a:rPr lang="en-US" sz="2000" b="1" dirty="0">
                <a:solidFill>
                  <a:schemeClr val="accent6">
                    <a:lumMod val="50000"/>
                  </a:schemeClr>
                </a:solidFill>
                <a:effectLst>
                  <a:outerShdw blurRad="38100" dist="38100" dir="2700000" algn="tl">
                    <a:srgbClr val="000000">
                      <a:alpha val="43137"/>
                    </a:srgbClr>
                  </a:outerShdw>
                </a:effectLst>
                <a:latin typeface="Arial" charset="0"/>
              </a:rPr>
              <a:t>Always order into a position of disadvantage before moving into any control options. </a:t>
            </a:r>
            <a:endParaRPr lang="en-US" sz="2000" b="1" dirty="0" smtClean="0">
              <a:solidFill>
                <a:schemeClr val="accent6">
                  <a:lumMod val="50000"/>
                </a:schemeClr>
              </a:solidFill>
              <a:effectLst>
                <a:outerShdw blurRad="38100" dist="38100" dir="2700000" algn="tl">
                  <a:srgbClr val="000000">
                    <a:alpha val="43137"/>
                  </a:srgbClr>
                </a:outerShdw>
              </a:effectLst>
              <a:latin typeface="Arial" charset="0"/>
            </a:endParaRPr>
          </a:p>
          <a:p>
            <a:pPr marL="285750" indent="-285750">
              <a:defRPr/>
            </a:pPr>
            <a:r>
              <a:rPr lang="en-US" sz="2000" b="1" dirty="0" smtClean="0">
                <a:solidFill>
                  <a:schemeClr val="accent6">
                    <a:lumMod val="50000"/>
                  </a:schemeClr>
                </a:solidFill>
                <a:latin typeface="Arial" charset="0"/>
              </a:rPr>
              <a:t>	</a:t>
            </a:r>
            <a:r>
              <a:rPr lang="en-US" sz="2000" dirty="0" smtClean="0">
                <a:solidFill>
                  <a:schemeClr val="accent6">
                    <a:lumMod val="50000"/>
                  </a:schemeClr>
                </a:solidFill>
                <a:latin typeface="Arial" charset="0"/>
              </a:rPr>
              <a:t>For </a:t>
            </a:r>
            <a:r>
              <a:rPr lang="en-US" sz="2000" dirty="0">
                <a:solidFill>
                  <a:schemeClr val="accent6">
                    <a:lumMod val="50000"/>
                  </a:schemeClr>
                </a:solidFill>
                <a:latin typeface="Arial" charset="0"/>
              </a:rPr>
              <a:t>example, ordering a subject into a prone position before </a:t>
            </a:r>
            <a:r>
              <a:rPr lang="en-US" sz="2000" dirty="0" smtClean="0">
                <a:solidFill>
                  <a:schemeClr val="accent6">
                    <a:lumMod val="50000"/>
                  </a:schemeClr>
                </a:solidFill>
                <a:latin typeface="Arial" charset="0"/>
              </a:rPr>
              <a:t>handcuffing</a:t>
            </a:r>
            <a:r>
              <a:rPr lang="en-US" sz="2000" dirty="0">
                <a:solidFill>
                  <a:schemeClr val="accent6">
                    <a:lumMod val="50000"/>
                  </a:schemeClr>
                </a:solidFill>
                <a:latin typeface="Arial" charset="0"/>
              </a:rPr>
              <a:t>.</a:t>
            </a:r>
          </a:p>
          <a:p>
            <a:pPr marL="285750" indent="-285750">
              <a:buFont typeface="Arial" pitchFamily="34" charset="0"/>
              <a:buChar char="•"/>
              <a:defRPr/>
            </a:pPr>
            <a:endParaRPr lang="en-US" sz="2000" dirty="0">
              <a:solidFill>
                <a:schemeClr val="accent6">
                  <a:lumMod val="50000"/>
                </a:schemeClr>
              </a:solidFill>
              <a:latin typeface="Arial" charset="0"/>
            </a:endParaRPr>
          </a:p>
          <a:p>
            <a:pPr marL="285750" indent="-285750">
              <a:buFont typeface="Arial" pitchFamily="34" charset="0"/>
              <a:buChar char="•"/>
              <a:defRPr/>
            </a:pPr>
            <a:r>
              <a:rPr lang="en-US" sz="2000" b="1" dirty="0">
                <a:solidFill>
                  <a:schemeClr val="accent6">
                    <a:lumMod val="50000"/>
                  </a:schemeClr>
                </a:solidFill>
                <a:effectLst>
                  <a:outerShdw blurRad="38100" dist="38100" dir="2700000" algn="tl">
                    <a:srgbClr val="000000">
                      <a:alpha val="43137"/>
                    </a:srgbClr>
                  </a:outerShdw>
                </a:effectLst>
                <a:latin typeface="Arial" charset="0"/>
              </a:rPr>
              <a:t>Always utilize handcuffs (when legal grounds exist). </a:t>
            </a:r>
            <a:endParaRPr lang="en-US" sz="2000" b="1" dirty="0" smtClean="0">
              <a:solidFill>
                <a:schemeClr val="accent6">
                  <a:lumMod val="50000"/>
                </a:schemeClr>
              </a:solidFill>
              <a:effectLst>
                <a:outerShdw blurRad="38100" dist="38100" dir="2700000" algn="tl">
                  <a:srgbClr val="000000">
                    <a:alpha val="43137"/>
                  </a:srgbClr>
                </a:outerShdw>
              </a:effectLst>
              <a:latin typeface="Arial" charset="0"/>
            </a:endParaRPr>
          </a:p>
          <a:p>
            <a:pPr marL="285750" indent="-285750">
              <a:defRPr/>
            </a:pPr>
            <a:r>
              <a:rPr lang="en-US" sz="2000" b="1" dirty="0" smtClean="0">
                <a:solidFill>
                  <a:schemeClr val="accent6">
                    <a:lumMod val="50000"/>
                  </a:schemeClr>
                </a:solidFill>
                <a:latin typeface="Arial" charset="0"/>
              </a:rPr>
              <a:t>	</a:t>
            </a:r>
            <a:r>
              <a:rPr lang="en-US" sz="2000" dirty="0" smtClean="0">
                <a:solidFill>
                  <a:schemeClr val="accent6">
                    <a:lumMod val="50000"/>
                  </a:schemeClr>
                </a:solidFill>
                <a:latin typeface="Arial" charset="0"/>
              </a:rPr>
              <a:t>Nothing </a:t>
            </a:r>
            <a:r>
              <a:rPr lang="en-US" sz="2000" dirty="0">
                <a:solidFill>
                  <a:schemeClr val="accent6">
                    <a:lumMod val="50000"/>
                  </a:schemeClr>
                </a:solidFill>
                <a:latin typeface="Arial" charset="0"/>
              </a:rPr>
              <a:t>will interfere with the ability for a subject to attack like being in handcuffs. It will not eliminate all attacks but removes the ability to adopt a proper attack body position.</a:t>
            </a:r>
          </a:p>
          <a:p>
            <a:pPr marL="285750" indent="-285750">
              <a:buFont typeface="Arial" pitchFamily="34" charset="0"/>
              <a:buChar char="•"/>
              <a:defRPr/>
            </a:pPr>
            <a:endParaRPr lang="en-US" sz="2000" dirty="0">
              <a:solidFill>
                <a:schemeClr val="accent6">
                  <a:lumMod val="50000"/>
                </a:schemeClr>
              </a:solidFill>
              <a:latin typeface="Arial" charset="0"/>
            </a:endParaRPr>
          </a:p>
          <a:p>
            <a:pPr marL="285750" indent="-285750">
              <a:buFont typeface="Arial" pitchFamily="34" charset="0"/>
              <a:buChar char="•"/>
              <a:defRPr/>
            </a:pPr>
            <a:r>
              <a:rPr lang="en-US" sz="2000" b="1" dirty="0">
                <a:solidFill>
                  <a:schemeClr val="accent6">
                    <a:lumMod val="50000"/>
                  </a:schemeClr>
                </a:solidFill>
                <a:effectLst>
                  <a:outerShdw blurRad="38100" dist="38100" dir="2700000" algn="tl">
                    <a:srgbClr val="000000">
                      <a:alpha val="43137"/>
                    </a:srgbClr>
                  </a:outerShdw>
                </a:effectLst>
                <a:latin typeface="Arial" charset="0"/>
              </a:rPr>
              <a:t>If possible, always approach a subject from the rear. </a:t>
            </a:r>
            <a:endParaRPr lang="en-US" sz="2000" b="1" dirty="0" smtClean="0">
              <a:solidFill>
                <a:schemeClr val="accent6">
                  <a:lumMod val="50000"/>
                </a:schemeClr>
              </a:solidFill>
              <a:effectLst>
                <a:outerShdw blurRad="38100" dist="38100" dir="2700000" algn="tl">
                  <a:srgbClr val="000000">
                    <a:alpha val="43137"/>
                  </a:srgbClr>
                </a:outerShdw>
              </a:effectLst>
              <a:latin typeface="Arial" charset="0"/>
            </a:endParaRPr>
          </a:p>
          <a:p>
            <a:pPr marL="285750" indent="-285750">
              <a:defRPr/>
            </a:pPr>
            <a:r>
              <a:rPr lang="en-US" sz="2000" b="1" dirty="0" smtClean="0">
                <a:solidFill>
                  <a:schemeClr val="accent6">
                    <a:lumMod val="50000"/>
                  </a:schemeClr>
                </a:solidFill>
                <a:latin typeface="Arial" charset="0"/>
              </a:rPr>
              <a:t>	</a:t>
            </a:r>
            <a:r>
              <a:rPr lang="en-US" sz="2000" dirty="0" smtClean="0">
                <a:solidFill>
                  <a:schemeClr val="accent6">
                    <a:lumMod val="50000"/>
                  </a:schemeClr>
                </a:solidFill>
                <a:latin typeface="Arial" charset="0"/>
              </a:rPr>
              <a:t>Obviously </a:t>
            </a:r>
            <a:r>
              <a:rPr lang="en-US" sz="2000" dirty="0">
                <a:solidFill>
                  <a:schemeClr val="accent6">
                    <a:lumMod val="50000"/>
                  </a:schemeClr>
                </a:solidFill>
                <a:latin typeface="Arial" charset="0"/>
              </a:rPr>
              <a:t>this will also interfere with the subject's ability to locate you, but will cause the subject to have to change position if they want to attack.</a:t>
            </a:r>
          </a:p>
        </p:txBody>
      </p:sp>
    </p:spTree>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827088" y="908050"/>
            <a:ext cx="8066087" cy="7294305"/>
          </a:xfrm>
          <a:prstGeom prst="rect">
            <a:avLst/>
          </a:prstGeom>
          <a:noFill/>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sz="2000" dirty="0">
                <a:solidFill>
                  <a:srgbClr val="161645"/>
                </a:solidFill>
              </a:rPr>
              <a:t>In order to defeat the Offenders attempt to </a:t>
            </a:r>
            <a:r>
              <a:rPr lang="en-US" sz="2000" b="1" dirty="0">
                <a:solidFill>
                  <a:srgbClr val="161645"/>
                </a:solidFill>
                <a:effectLst>
                  <a:outerShdw blurRad="38100" dist="38100" dir="2700000" algn="tl">
                    <a:srgbClr val="000000">
                      <a:alpha val="43137"/>
                    </a:srgbClr>
                  </a:outerShdw>
                </a:effectLst>
              </a:rPr>
              <a:t>Attack</a:t>
            </a:r>
            <a:r>
              <a:rPr lang="en-US" sz="2000" dirty="0">
                <a:solidFill>
                  <a:srgbClr val="161645"/>
                </a:solidFill>
              </a:rPr>
              <a:t> we need to:</a:t>
            </a:r>
          </a:p>
          <a:p>
            <a:pPr eaLnBrk="1" hangingPunct="1"/>
            <a:endParaRPr lang="en-US" sz="2000" dirty="0">
              <a:solidFill>
                <a:srgbClr val="161645"/>
              </a:solidFill>
            </a:endParaRPr>
          </a:p>
          <a:p>
            <a:pPr eaLnBrk="1" hangingPunct="1">
              <a:buFont typeface="Arial" pitchFamily="34" charset="0"/>
              <a:buChar char="•"/>
            </a:pPr>
            <a:r>
              <a:rPr lang="en-US" sz="2000" b="1" dirty="0">
                <a:solidFill>
                  <a:srgbClr val="161645"/>
                </a:solidFill>
                <a:effectLst>
                  <a:outerShdw blurRad="38100" dist="38100" dir="2700000" algn="tl">
                    <a:srgbClr val="000000">
                      <a:alpha val="43137"/>
                    </a:srgbClr>
                  </a:outerShdw>
                </a:effectLst>
              </a:rPr>
              <a:t>Use Cover.</a:t>
            </a:r>
            <a:r>
              <a:rPr lang="en-US" sz="2000" dirty="0">
                <a:solidFill>
                  <a:srgbClr val="161645"/>
                </a:solidFill>
                <a:effectLst>
                  <a:outerShdw blurRad="38100" dist="38100" dir="2700000" algn="tl">
                    <a:srgbClr val="000000">
                      <a:alpha val="43137"/>
                    </a:srgbClr>
                  </a:outerShdw>
                </a:effectLst>
                <a:cs typeface="Times New Roman" pitchFamily="18" charset="0"/>
              </a:rPr>
              <a:t> </a:t>
            </a:r>
            <a:endParaRPr lang="en-US" sz="2000" dirty="0" smtClean="0">
              <a:solidFill>
                <a:srgbClr val="161645"/>
              </a:solidFill>
              <a:effectLst>
                <a:outerShdw blurRad="38100" dist="38100" dir="2700000" algn="tl">
                  <a:srgbClr val="000000">
                    <a:alpha val="43137"/>
                  </a:srgbClr>
                </a:outerShdw>
              </a:effectLst>
              <a:cs typeface="Times New Roman" pitchFamily="18" charset="0"/>
            </a:endParaRPr>
          </a:p>
          <a:p>
            <a:pPr eaLnBrk="1" hangingPunct="1">
              <a:buFont typeface="Arial" pitchFamily="34" charset="0"/>
              <a:buChar char="•"/>
            </a:pPr>
            <a:endParaRPr lang="en-US" sz="800" dirty="0" smtClean="0">
              <a:solidFill>
                <a:srgbClr val="161645"/>
              </a:solidFill>
              <a:cs typeface="Times New Roman" pitchFamily="18" charset="0"/>
            </a:endParaRPr>
          </a:p>
          <a:p>
            <a:pPr lvl="1" eaLnBrk="1" hangingPunct="1">
              <a:buFont typeface="Arial" pitchFamily="34" charset="0"/>
              <a:buChar char="•"/>
            </a:pPr>
            <a:r>
              <a:rPr lang="en-US" sz="2000" dirty="0" smtClean="0">
                <a:solidFill>
                  <a:srgbClr val="161645"/>
                </a:solidFill>
                <a:cs typeface="Times New Roman" pitchFamily="18" charset="0"/>
              </a:rPr>
              <a:t>Cover </a:t>
            </a:r>
            <a:r>
              <a:rPr lang="en-US" sz="2000" dirty="0">
                <a:solidFill>
                  <a:srgbClr val="161645"/>
                </a:solidFill>
                <a:cs typeface="Times New Roman" pitchFamily="18" charset="0"/>
              </a:rPr>
              <a:t>will stop bullets. </a:t>
            </a:r>
            <a:endParaRPr lang="en-US" sz="2000" dirty="0" smtClean="0">
              <a:solidFill>
                <a:srgbClr val="161645"/>
              </a:solidFill>
              <a:cs typeface="Times New Roman" pitchFamily="18" charset="0"/>
            </a:endParaRPr>
          </a:p>
          <a:p>
            <a:pPr lvl="1" eaLnBrk="1" hangingPunct="1">
              <a:buFont typeface="Arial" pitchFamily="34" charset="0"/>
              <a:buChar char="•"/>
            </a:pPr>
            <a:r>
              <a:rPr lang="en-US" sz="2000" dirty="0" smtClean="0">
                <a:solidFill>
                  <a:srgbClr val="161645"/>
                </a:solidFill>
                <a:cs typeface="Times New Roman" pitchFamily="18" charset="0"/>
              </a:rPr>
              <a:t>For </a:t>
            </a:r>
            <a:r>
              <a:rPr lang="en-US" sz="2000" dirty="0">
                <a:solidFill>
                  <a:srgbClr val="161645"/>
                </a:solidFill>
                <a:cs typeface="Times New Roman" pitchFamily="18" charset="0"/>
              </a:rPr>
              <a:t>example, the engine block of a car can stop bullets</a:t>
            </a:r>
          </a:p>
          <a:p>
            <a:pPr eaLnBrk="1" hangingPunct="1">
              <a:buFont typeface="Arial" pitchFamily="34" charset="0"/>
              <a:buChar char="•"/>
            </a:pPr>
            <a:endParaRPr lang="en-US" sz="2000" dirty="0">
              <a:solidFill>
                <a:srgbClr val="161645"/>
              </a:solidFill>
            </a:endParaRPr>
          </a:p>
          <a:p>
            <a:pPr algn="just" eaLnBrk="1" hangingPunct="1">
              <a:buFont typeface="Arial" pitchFamily="34" charset="0"/>
              <a:buChar char="•"/>
            </a:pPr>
            <a:r>
              <a:rPr lang="en-US" sz="2000" b="1" dirty="0">
                <a:solidFill>
                  <a:srgbClr val="161645"/>
                </a:solidFill>
                <a:effectLst>
                  <a:outerShdw blurRad="38100" dist="38100" dir="2700000" algn="tl">
                    <a:srgbClr val="000000">
                      <a:alpha val="43137"/>
                    </a:srgbClr>
                  </a:outerShdw>
                </a:effectLst>
                <a:cs typeface="Times New Roman" pitchFamily="18" charset="0"/>
              </a:rPr>
              <a:t>Utilize the reactionary gap. </a:t>
            </a:r>
            <a:endParaRPr lang="en-US" sz="2000" b="1" dirty="0" smtClean="0">
              <a:solidFill>
                <a:srgbClr val="161645"/>
              </a:solidFill>
              <a:effectLst>
                <a:outerShdw blurRad="38100" dist="38100" dir="2700000" algn="tl">
                  <a:srgbClr val="000000">
                    <a:alpha val="43137"/>
                  </a:srgbClr>
                </a:outerShdw>
              </a:effectLst>
              <a:cs typeface="Times New Roman" pitchFamily="18" charset="0"/>
            </a:endParaRPr>
          </a:p>
          <a:p>
            <a:pPr algn="just" eaLnBrk="1" hangingPunct="1">
              <a:buFont typeface="Arial" pitchFamily="34" charset="0"/>
              <a:buChar char="•"/>
            </a:pPr>
            <a:endParaRPr lang="en-US" sz="800" b="1" dirty="0" smtClean="0">
              <a:solidFill>
                <a:srgbClr val="161645"/>
              </a:solidFill>
              <a:cs typeface="Times New Roman" pitchFamily="18" charset="0"/>
            </a:endParaRPr>
          </a:p>
          <a:p>
            <a:pPr lvl="1" algn="just" eaLnBrk="1" hangingPunct="1">
              <a:buFont typeface="Arial" pitchFamily="34" charset="0"/>
              <a:buChar char="•"/>
            </a:pPr>
            <a:r>
              <a:rPr lang="en-US" sz="2000" dirty="0" smtClean="0">
                <a:solidFill>
                  <a:srgbClr val="161645"/>
                </a:solidFill>
                <a:cs typeface="Times New Roman" pitchFamily="18" charset="0"/>
              </a:rPr>
              <a:t>The </a:t>
            </a:r>
            <a:r>
              <a:rPr lang="en-US" sz="2000" dirty="0">
                <a:solidFill>
                  <a:srgbClr val="161645"/>
                </a:solidFill>
                <a:cs typeface="Times New Roman" pitchFamily="18" charset="0"/>
              </a:rPr>
              <a:t>reactionary gap can be defined as the distance where an officer cannot respond to a sudden and unanticipated attack. Policing with two officer units allow officers to feel more comfortable when speaking with a subject at close proximity.</a:t>
            </a:r>
          </a:p>
          <a:p>
            <a:pPr algn="just" eaLnBrk="1" hangingPunct="1">
              <a:buFont typeface="Arial" pitchFamily="34" charset="0"/>
              <a:buChar char="•"/>
            </a:pPr>
            <a:endParaRPr lang="en-US" sz="2000" dirty="0">
              <a:solidFill>
                <a:srgbClr val="161645"/>
              </a:solidFill>
              <a:cs typeface="Times New Roman" pitchFamily="18" charset="0"/>
            </a:endParaRPr>
          </a:p>
          <a:p>
            <a:pPr eaLnBrk="1" hangingPunct="1">
              <a:buFont typeface="Arial" pitchFamily="34" charset="0"/>
              <a:buChar char="•"/>
            </a:pPr>
            <a:r>
              <a:rPr lang="en-US" sz="2000" b="1" dirty="0">
                <a:solidFill>
                  <a:srgbClr val="161645"/>
                </a:solidFill>
                <a:effectLst>
                  <a:outerShdw blurRad="38100" dist="38100" dir="2700000" algn="tl">
                    <a:srgbClr val="000000">
                      <a:alpha val="43137"/>
                    </a:srgbClr>
                  </a:outerShdw>
                </a:effectLst>
                <a:cs typeface="Times New Roman" pitchFamily="18" charset="0"/>
              </a:rPr>
              <a:t>Use barriers. </a:t>
            </a:r>
            <a:endParaRPr lang="en-US" sz="2000" b="1" dirty="0" smtClean="0">
              <a:solidFill>
                <a:srgbClr val="161645"/>
              </a:solidFill>
              <a:effectLst>
                <a:outerShdw blurRad="38100" dist="38100" dir="2700000" algn="tl">
                  <a:srgbClr val="000000">
                    <a:alpha val="43137"/>
                  </a:srgbClr>
                </a:outerShdw>
              </a:effectLst>
              <a:cs typeface="Times New Roman" pitchFamily="18" charset="0"/>
            </a:endParaRPr>
          </a:p>
          <a:p>
            <a:pPr eaLnBrk="1" hangingPunct="1">
              <a:buFont typeface="Arial" pitchFamily="34" charset="0"/>
              <a:buChar char="•"/>
            </a:pPr>
            <a:endParaRPr lang="en-US" sz="800" b="1" dirty="0" smtClean="0">
              <a:solidFill>
                <a:srgbClr val="161645"/>
              </a:solidFill>
              <a:cs typeface="Times New Roman" pitchFamily="18" charset="0"/>
            </a:endParaRPr>
          </a:p>
          <a:p>
            <a:pPr lvl="1" eaLnBrk="1" hangingPunct="1">
              <a:buFont typeface="Arial" pitchFamily="34" charset="0"/>
              <a:buChar char="•"/>
            </a:pPr>
            <a:r>
              <a:rPr lang="en-US" sz="2000" dirty="0" smtClean="0">
                <a:solidFill>
                  <a:srgbClr val="161645"/>
                </a:solidFill>
                <a:cs typeface="Times New Roman" pitchFamily="18" charset="0"/>
              </a:rPr>
              <a:t>Place </a:t>
            </a:r>
            <a:r>
              <a:rPr lang="en-US" sz="2000" dirty="0">
                <a:solidFill>
                  <a:srgbClr val="161645"/>
                </a:solidFill>
                <a:cs typeface="Times New Roman" pitchFamily="18" charset="0"/>
              </a:rPr>
              <a:t>any barriers practicable between you and the subject. This can interfere with the ability for the subject to quickly attack. For example, your car can be used as a barrier when talking to a subject.</a:t>
            </a:r>
            <a:endParaRPr lang="en-US" sz="3200" dirty="0">
              <a:solidFill>
                <a:srgbClr val="161645"/>
              </a:solidFill>
              <a:latin typeface="Times New Roman" pitchFamily="18" charset="0"/>
              <a:cs typeface="Times New Roman" pitchFamily="18" charset="0"/>
            </a:endParaRPr>
          </a:p>
          <a:p>
            <a:pPr eaLnBrk="1" hangingPunct="1"/>
            <a:r>
              <a:rPr lang="en-US" sz="2000" dirty="0">
                <a:cs typeface="Times New Roman" pitchFamily="18" charset="0"/>
              </a:rPr>
              <a:t> </a:t>
            </a:r>
            <a:endParaRPr lang="en-US" sz="3200" dirty="0">
              <a:latin typeface="Times New Roman" pitchFamily="18" charset="0"/>
              <a:cs typeface="Times New Roman" pitchFamily="18" charset="0"/>
            </a:endParaRPr>
          </a:p>
          <a:p>
            <a:pPr algn="just" eaLnBrk="1" hangingPunct="1">
              <a:buFont typeface="Arial" pitchFamily="34" charset="0"/>
              <a:buChar char="•"/>
            </a:pPr>
            <a:endParaRPr lang="en-US" sz="2000" dirty="0">
              <a:cs typeface="Times New Roman" pitchFamily="18" charset="0"/>
            </a:endParaRPr>
          </a:p>
          <a:p>
            <a:pPr algn="just" eaLnBrk="1" hangingPunct="1">
              <a:buFont typeface="Arial" pitchFamily="34" charset="0"/>
              <a:buChar char="•"/>
            </a:pPr>
            <a:endParaRPr lang="en-US" sz="3200" dirty="0">
              <a:latin typeface="Times New Roman" pitchFamily="18" charset="0"/>
              <a:cs typeface="Times New Roman" pitchFamily="18" charset="0"/>
            </a:endParaRPr>
          </a:p>
          <a:p>
            <a:pPr eaLnBrk="1" hangingPunct="1">
              <a:buFont typeface="Arial" pitchFamily="34" charset="0"/>
              <a:buChar char="•"/>
            </a:pPr>
            <a:endParaRPr lang="en-US" sz="2000"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9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5755422"/>
          </a:xfrm>
          <a:prstGeom prst="rect">
            <a:avLst/>
          </a:prstGeom>
          <a:noFill/>
        </p:spPr>
        <p:txBody>
          <a:bodyPr>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buFont typeface="Arial" pitchFamily="34" charset="0"/>
              <a:buChar char="•"/>
            </a:pPr>
            <a:r>
              <a:rPr lang="en-US" dirty="0">
                <a:solidFill>
                  <a:srgbClr val="161645"/>
                </a:solidFill>
              </a:rPr>
              <a:t>In order to increase the Officers ability to </a:t>
            </a:r>
            <a:r>
              <a:rPr lang="en-US" b="1" dirty="0">
                <a:solidFill>
                  <a:srgbClr val="161645"/>
                </a:solidFill>
                <a:effectLst>
                  <a:outerShdw blurRad="38100" dist="38100" dir="2700000" algn="tl">
                    <a:srgbClr val="000000">
                      <a:alpha val="43137"/>
                    </a:srgbClr>
                  </a:outerShdw>
                </a:effectLst>
              </a:rPr>
              <a:t>LOCATE</a:t>
            </a:r>
            <a:r>
              <a:rPr lang="en-US" dirty="0">
                <a:solidFill>
                  <a:srgbClr val="161645"/>
                </a:solidFill>
              </a:rPr>
              <a:t> we need to:</a:t>
            </a:r>
          </a:p>
          <a:p>
            <a:pPr eaLnBrk="1" hangingPunct="1">
              <a:buFont typeface="Arial" pitchFamily="34" charset="0"/>
              <a:buChar char="•"/>
            </a:pPr>
            <a:endParaRPr lang="en-US" dirty="0">
              <a:solidFill>
                <a:srgbClr val="161645"/>
              </a:solidFill>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Utilize a Tactical </a:t>
            </a:r>
            <a:r>
              <a:rPr lang="en-US" b="1" dirty="0" smtClean="0">
                <a:solidFill>
                  <a:srgbClr val="161645"/>
                </a:solidFill>
                <a:effectLst>
                  <a:outerShdw blurRad="38100" dist="38100" dir="2700000" algn="tl">
                    <a:srgbClr val="000000">
                      <a:alpha val="43137"/>
                    </a:srgbClr>
                  </a:outerShdw>
                </a:effectLst>
                <a:cs typeface="Times New Roman" pitchFamily="18" charset="0"/>
              </a:rPr>
              <a:t>Approach</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As </a:t>
            </a:r>
            <a:r>
              <a:rPr lang="en-US" dirty="0">
                <a:solidFill>
                  <a:srgbClr val="161645"/>
                </a:solidFill>
                <a:cs typeface="Times New Roman" pitchFamily="18" charset="0"/>
              </a:rPr>
              <a:t>mentioned earlier, utilizing strategies like "cutting the pie" will not only prevent the officer from being located by the subject but will also allow the officer to locate the subject first.</a:t>
            </a: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Use of </a:t>
            </a:r>
            <a:r>
              <a:rPr lang="en-US" b="1" dirty="0" smtClean="0">
                <a:solidFill>
                  <a:srgbClr val="161645"/>
                </a:solidFill>
                <a:effectLst>
                  <a:outerShdw blurRad="38100" dist="38100" dir="2700000" algn="tl">
                    <a:srgbClr val="000000">
                      <a:alpha val="43137"/>
                    </a:srgbClr>
                  </a:outerShdw>
                </a:effectLst>
                <a:cs typeface="Times New Roman" pitchFamily="18" charset="0"/>
              </a:rPr>
              <a:t>Light </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Turn </a:t>
            </a:r>
            <a:r>
              <a:rPr lang="en-US" dirty="0">
                <a:solidFill>
                  <a:srgbClr val="161645"/>
                </a:solidFill>
                <a:cs typeface="Times New Roman" pitchFamily="18" charset="0"/>
              </a:rPr>
              <a:t>on lights in darkened building, etc. Flashlights can also assist in locating a subject, but keep in mind, the flashlight might also allow the subject to locate the officer.</a:t>
            </a: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Utilize tactical </a:t>
            </a:r>
            <a:r>
              <a:rPr lang="en-US" b="1" dirty="0" smtClean="0">
                <a:solidFill>
                  <a:srgbClr val="161645"/>
                </a:solidFill>
                <a:effectLst>
                  <a:outerShdw blurRad="38100" dist="38100" dir="2700000" algn="tl">
                    <a:srgbClr val="000000">
                      <a:alpha val="43137"/>
                    </a:srgbClr>
                  </a:outerShdw>
                </a:effectLst>
                <a:cs typeface="Times New Roman" pitchFamily="18" charset="0"/>
              </a:rPr>
              <a:t>thinking</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What is tactical thinking?</a:t>
            </a:r>
            <a:endParaRPr lang="en-US"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endParaRPr lang="en-US" sz="2800" dirty="0">
              <a:solidFill>
                <a:srgbClr val="161645"/>
              </a:solidFill>
              <a:latin typeface="Times New Roman" pitchFamily="18" charset="0"/>
              <a:cs typeface="Times New Roman" pitchFamily="18" charset="0"/>
            </a:endParaRPr>
          </a:p>
          <a:p>
            <a:pPr eaLnBrk="1" hangingPunct="1">
              <a:buFont typeface="Arial" pitchFamily="34" charset="0"/>
              <a:buChar char="•"/>
            </a:pPr>
            <a:endParaRPr lang="en-US" dirty="0">
              <a:cs typeface="Times New Roman" pitchFamily="18" charset="0"/>
            </a:endParaRPr>
          </a:p>
          <a:p>
            <a:pPr eaLnBrk="1" hangingPunct="1">
              <a:buFont typeface="Arial" pitchFamily="34" charset="0"/>
              <a:buChar char="•"/>
            </a:pPr>
            <a:endParaRPr lang="en-US" dirty="0">
              <a:solidFill>
                <a:srgbClr val="161645"/>
              </a:solidFill>
            </a:endParaRPr>
          </a:p>
          <a:p>
            <a:pPr eaLnBrk="1" hangingPunct="1">
              <a:buFont typeface="Arial" pitchFamily="34" charset="0"/>
              <a:buChar char="•"/>
            </a:pPr>
            <a:endParaRPr lang="en-US"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5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157" name="TextBox 6"/>
          <p:cNvSpPr txBox="1">
            <a:spLocks noChangeArrowheads="1"/>
          </p:cNvSpPr>
          <p:nvPr/>
        </p:nvSpPr>
        <p:spPr bwMode="auto">
          <a:xfrm>
            <a:off x="2071688"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Tactical Thinking</a:t>
            </a:r>
          </a:p>
        </p:txBody>
      </p:sp>
      <p:grpSp>
        <p:nvGrpSpPr>
          <p:cNvPr id="2" name="Diagram 2"/>
          <p:cNvGrpSpPr>
            <a:grpSpLocks noChangeAspect="1"/>
          </p:cNvGrpSpPr>
          <p:nvPr/>
        </p:nvGrpSpPr>
        <p:grpSpPr bwMode="auto">
          <a:xfrm>
            <a:off x="2874220" y="1162432"/>
            <a:ext cx="4187724" cy="3840696"/>
            <a:chOff x="1500" y="776"/>
            <a:chExt cx="2716" cy="2376"/>
          </a:xfrm>
        </p:grpSpPr>
        <p:sp>
          <p:nvSpPr>
            <p:cNvPr id="3" name="_s6148"/>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alpha val="41000"/>
              </a:schemeClr>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6149"/>
            <p:cNvSpPr>
              <a:spLocks/>
            </p:cNvSpPr>
            <p:nvPr/>
          </p:nvSpPr>
          <p:spPr bwMode="auto">
            <a:xfrm>
              <a:off x="3809" y="1589"/>
              <a:ext cx="407" cy="271"/>
            </a:xfrm>
            <a:prstGeom prst="callout2">
              <a:avLst>
                <a:gd name="adj1" fmla="val 33181"/>
                <a:gd name="adj2" fmla="val -14634"/>
                <a:gd name="adj3" fmla="val 33181"/>
                <a:gd name="adj4" fmla="val -22866"/>
                <a:gd name="adj5" fmla="val 201384"/>
                <a:gd name="adj6" fmla="val -98477"/>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1500" dirty="0" smtClean="0">
                  <a:ln>
                    <a:solidFill>
                      <a:schemeClr val="tx1"/>
                    </a:solidFill>
                  </a:ln>
                  <a:solidFill>
                    <a:schemeClr val="bg1"/>
                  </a:solidFill>
                  <a:effectLst>
                    <a:outerShdw blurRad="38100" dist="38100" dir="2700000" algn="tl">
                      <a:srgbClr val="000000">
                        <a:alpha val="43137"/>
                      </a:srgbClr>
                    </a:outerShdw>
                  </a:effectLst>
                </a:rPr>
                <a:t>No Issues </a:t>
              </a:r>
              <a:r>
                <a:rPr kumimoji="0" lang="en-US" sz="1500" b="0" i="0" u="none" strike="noStrike" cap="none" normalizeH="0" baseline="0" dirty="0" smtClean="0">
                  <a:ln>
                    <a:solidFill>
                      <a:schemeClr val="tx1"/>
                    </a:solidFill>
                  </a:ln>
                  <a:solidFill>
                    <a:schemeClr val="bg1"/>
                  </a:solidFill>
                  <a:effectLst>
                    <a:outerShdw blurRad="38100" dist="38100" dir="2700000" algn="tl">
                      <a:srgbClr val="000000">
                        <a:alpha val="43137"/>
                      </a:srgbClr>
                    </a:outerShdw>
                  </a:effectLst>
                  <a:latin typeface="Arial" pitchFamily="34" charset="0"/>
                </a:rPr>
                <a:t>(White)</a:t>
              </a:r>
            </a:p>
          </p:txBody>
        </p:sp>
        <p:sp>
          <p:nvSpPr>
            <p:cNvPr id="5" name="_s6150"/>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6" name="_s6151"/>
            <p:cNvSpPr>
              <a:spLocks/>
            </p:cNvSpPr>
            <p:nvPr/>
          </p:nvSpPr>
          <p:spPr bwMode="auto">
            <a:xfrm>
              <a:off x="3809" y="1318"/>
              <a:ext cx="407" cy="271"/>
            </a:xfrm>
            <a:prstGeom prst="callout2">
              <a:avLst>
                <a:gd name="adj1" fmla="val 33181"/>
                <a:gd name="adj2" fmla="val -14634"/>
                <a:gd name="adj3" fmla="val 33181"/>
                <a:gd name="adj4" fmla="val -22866"/>
                <a:gd name="adj5" fmla="val 301384"/>
                <a:gd name="adj6" fmla="val -16067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FF00"/>
                  </a:solidFill>
                  <a:effectLst>
                    <a:outerShdw blurRad="38100" dist="38100" dir="2700000" algn="tl">
                      <a:srgbClr val="000000">
                        <a:alpha val="43137"/>
                      </a:srgbClr>
                    </a:outerShdw>
                  </a:effectLst>
                  <a:latin typeface="Arial" pitchFamily="34" charset="0"/>
                </a:rPr>
                <a:t>Problem Area (Yellow)</a:t>
              </a:r>
            </a:p>
          </p:txBody>
        </p:sp>
        <p:sp>
          <p:nvSpPr>
            <p:cNvPr id="7" name="_s6152"/>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8" name="_s6153"/>
            <p:cNvSpPr>
              <a:spLocks/>
            </p:cNvSpPr>
            <p:nvPr/>
          </p:nvSpPr>
          <p:spPr bwMode="auto">
            <a:xfrm>
              <a:off x="3809" y="1047"/>
              <a:ext cx="407" cy="271"/>
            </a:xfrm>
            <a:prstGeom prst="callout2">
              <a:avLst>
                <a:gd name="adj1" fmla="val 33181"/>
                <a:gd name="adj2" fmla="val -14634"/>
                <a:gd name="adj3" fmla="val 33181"/>
                <a:gd name="adj4" fmla="val -23782"/>
                <a:gd name="adj5" fmla="val 401384"/>
                <a:gd name="adj6" fmla="val -22317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9900"/>
                  </a:solidFill>
                  <a:effectLst>
                    <a:outerShdw blurRad="38100" dist="38100" dir="2700000" algn="tl">
                      <a:srgbClr val="000000">
                        <a:alpha val="43137"/>
                      </a:srgbClr>
                    </a:outerShdw>
                  </a:effectLst>
                  <a:latin typeface="Arial" pitchFamily="34" charset="0"/>
                </a:rPr>
                <a:t>Area of Responsibility (Orange)</a:t>
              </a:r>
            </a:p>
          </p:txBody>
        </p:sp>
        <p:sp>
          <p:nvSpPr>
            <p:cNvPr id="9" name="_s6154"/>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0" name="_s6155"/>
            <p:cNvSpPr>
              <a:spLocks/>
            </p:cNvSpPr>
            <p:nvPr/>
          </p:nvSpPr>
          <p:spPr bwMode="auto">
            <a:xfrm>
              <a:off x="3809" y="776"/>
              <a:ext cx="407" cy="271"/>
            </a:xfrm>
            <a:prstGeom prst="callout2">
              <a:avLst>
                <a:gd name="adj1" fmla="val 33181"/>
                <a:gd name="adj2" fmla="val -14634"/>
                <a:gd name="adj3" fmla="val 33181"/>
                <a:gd name="adj4" fmla="val -23477"/>
                <a:gd name="adj5" fmla="val 501384"/>
                <a:gd name="adj6" fmla="val -31646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500" b="0" i="0" u="none" strike="noStrike" cap="none" normalizeH="0" baseline="0" dirty="0" smtClean="0">
                  <a:ln>
                    <a:noFill/>
                  </a:ln>
                  <a:solidFill>
                    <a:srgbClr val="FF3300"/>
                  </a:solidFill>
                  <a:effectLst>
                    <a:outerShdw blurRad="38100" dist="38100" dir="2700000" algn="tl">
                      <a:srgbClr val="000000">
                        <a:alpha val="43137"/>
                      </a:srgbClr>
                    </a:outerShdw>
                  </a:effectLst>
                  <a:latin typeface="Arial" pitchFamily="34" charset="0"/>
                </a:rPr>
                <a:t>Focus Point (Red)</a:t>
              </a:r>
            </a:p>
          </p:txBody>
        </p:sp>
      </p:grpSp>
    </p:spTree>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8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181" name="TextBox 6"/>
          <p:cNvSpPr txBox="1">
            <a:spLocks noChangeArrowheads="1"/>
          </p:cNvSpPr>
          <p:nvPr/>
        </p:nvSpPr>
        <p:spPr bwMode="auto">
          <a:xfrm>
            <a:off x="2071688"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Tactical Thinking</a:t>
            </a:r>
          </a:p>
        </p:txBody>
      </p:sp>
      <p:grpSp>
        <p:nvGrpSpPr>
          <p:cNvPr id="2" name="Diagram 2"/>
          <p:cNvGrpSpPr>
            <a:grpSpLocks noChangeAspect="1"/>
          </p:cNvGrpSpPr>
          <p:nvPr/>
        </p:nvGrpSpPr>
        <p:grpSpPr bwMode="auto">
          <a:xfrm>
            <a:off x="250825" y="1503363"/>
            <a:ext cx="4319588" cy="2357437"/>
            <a:chOff x="266" y="708"/>
            <a:chExt cx="5184" cy="2851"/>
          </a:xfrm>
        </p:grpSpPr>
        <p:sp>
          <p:nvSpPr>
            <p:cNvPr id="3" name="_s7172"/>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7173"/>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7174"/>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7" name="_s7175"/>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8" name="_s7176"/>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9" name="_s7177"/>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0" name="_s7178"/>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1" name="_s7179"/>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dirty="0" smtClean="0">
                  <a:ln>
                    <a:noFill/>
                  </a:ln>
                  <a:solidFill>
                    <a:srgbClr val="FF3300"/>
                  </a:solidFill>
                  <a:effectLst/>
                  <a:latin typeface="Arial" pitchFamily="34" charset="0"/>
                </a:rPr>
                <a:t>Red</a:t>
              </a:r>
            </a:p>
          </p:txBody>
        </p:sp>
      </p:grpSp>
      <p:sp>
        <p:nvSpPr>
          <p:cNvPr id="6" name="Text Box 14"/>
          <p:cNvSpPr txBox="1">
            <a:spLocks noChangeArrowheads="1"/>
          </p:cNvSpPr>
          <p:nvPr/>
        </p:nvSpPr>
        <p:spPr bwMode="auto">
          <a:xfrm>
            <a:off x="3924300" y="1284288"/>
            <a:ext cx="4464050" cy="380104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fontAlgn="auto">
              <a:spcBef>
                <a:spcPct val="50000"/>
              </a:spcBef>
              <a:spcAft>
                <a:spcPts val="0"/>
              </a:spcAft>
              <a:buFontTx/>
              <a:buChar char="•"/>
              <a:defRPr/>
            </a:pPr>
            <a:r>
              <a:rPr lang="en-US" sz="2800" b="1" kern="0" dirty="0">
                <a:solidFill>
                  <a:srgbClr val="FFFF00"/>
                </a:solidFill>
                <a:effectLst>
                  <a:outerShdw blurRad="38100" dist="38100" dir="2700000" algn="tl">
                    <a:srgbClr val="000000">
                      <a:alpha val="43137"/>
                    </a:srgbClr>
                  </a:outerShdw>
                </a:effectLst>
                <a:latin typeface="Arial" charset="0"/>
              </a:rPr>
              <a:t>Problem Area (Yellow):</a:t>
            </a:r>
          </a:p>
          <a:p>
            <a:pPr marL="573088" lvl="2" indent="-115888" fontAlgn="auto">
              <a:spcBef>
                <a:spcPct val="50000"/>
              </a:spcBef>
              <a:spcAft>
                <a:spcPts val="0"/>
              </a:spcAft>
              <a:buFontTx/>
              <a:buChar char="•"/>
              <a:defRPr/>
            </a:pPr>
            <a:r>
              <a:rPr lang="en-US" kern="0" dirty="0">
                <a:solidFill>
                  <a:srgbClr val="333399"/>
                </a:solidFill>
                <a:latin typeface="Arial" charset="0"/>
              </a:rPr>
              <a:t>Any </a:t>
            </a:r>
            <a:r>
              <a:rPr lang="en-US" b="1" kern="0" dirty="0">
                <a:solidFill>
                  <a:srgbClr val="333399"/>
                </a:solidFill>
                <a:latin typeface="Arial" charset="0"/>
              </a:rPr>
              <a:t>PERSON, OBJECT, or SITE </a:t>
            </a:r>
            <a:r>
              <a:rPr lang="en-US" kern="0" dirty="0">
                <a:solidFill>
                  <a:srgbClr val="333399"/>
                </a:solidFill>
                <a:latin typeface="Arial" charset="0"/>
              </a:rPr>
              <a:t>that may produce a hazard</a:t>
            </a:r>
          </a:p>
          <a:p>
            <a:pPr marL="0" lvl="1" fontAlgn="auto">
              <a:spcBef>
                <a:spcPts val="0"/>
              </a:spcBef>
              <a:spcAft>
                <a:spcPts val="0"/>
              </a:spcAft>
              <a:buFontTx/>
              <a:buChar char="•"/>
              <a:defRPr/>
            </a:pPr>
            <a:endParaRPr lang="en-US" kern="0" dirty="0">
              <a:solidFill>
                <a:srgbClr val="333399"/>
              </a:solidFill>
              <a:latin typeface="Arial" charset="0"/>
            </a:endParaRPr>
          </a:p>
          <a:p>
            <a:pPr marL="573088" lvl="2" indent="-115888" fontAlgn="auto">
              <a:spcBef>
                <a:spcPts val="0"/>
              </a:spcBef>
              <a:spcAft>
                <a:spcPts val="0"/>
              </a:spcAft>
              <a:buFontTx/>
              <a:buChar char="•"/>
              <a:defRPr/>
            </a:pPr>
            <a:r>
              <a:rPr lang="en-US" kern="0" dirty="0">
                <a:solidFill>
                  <a:srgbClr val="333399"/>
                </a:solidFill>
                <a:latin typeface="Arial" charset="0"/>
              </a:rPr>
              <a:t>Officers have to learn and know the problem areas on their beats. </a:t>
            </a:r>
            <a:endParaRPr lang="en-US" kern="0" dirty="0" smtClean="0">
              <a:solidFill>
                <a:srgbClr val="333399"/>
              </a:solidFill>
              <a:latin typeface="Arial" charset="0"/>
            </a:endParaRPr>
          </a:p>
          <a:p>
            <a:pPr marL="115888" lvl="1" indent="-115888" fontAlgn="auto">
              <a:spcBef>
                <a:spcPts val="0"/>
              </a:spcBef>
              <a:spcAft>
                <a:spcPts val="0"/>
              </a:spcAft>
              <a:buFontTx/>
              <a:buChar char="•"/>
              <a:defRPr/>
            </a:pPr>
            <a:endParaRPr lang="en-US" kern="0" dirty="0" smtClean="0">
              <a:solidFill>
                <a:srgbClr val="333399"/>
              </a:solidFill>
              <a:latin typeface="Arial" charset="0"/>
            </a:endParaRPr>
          </a:p>
          <a:p>
            <a:pPr marL="573088" lvl="2" indent="-115888" fontAlgn="auto">
              <a:spcBef>
                <a:spcPts val="0"/>
              </a:spcBef>
              <a:spcAft>
                <a:spcPts val="0"/>
              </a:spcAft>
              <a:buFontTx/>
              <a:buChar char="•"/>
              <a:defRPr/>
            </a:pPr>
            <a:r>
              <a:rPr lang="en-US" kern="0" dirty="0" smtClean="0">
                <a:solidFill>
                  <a:srgbClr val="333399"/>
                </a:solidFill>
                <a:latin typeface="Arial" charset="0"/>
              </a:rPr>
              <a:t>Remember </a:t>
            </a:r>
            <a:r>
              <a:rPr lang="en-US" kern="0" dirty="0">
                <a:solidFill>
                  <a:srgbClr val="333399"/>
                </a:solidFill>
                <a:latin typeface="Arial" charset="0"/>
              </a:rPr>
              <a:t>that these areas can change.</a:t>
            </a:r>
          </a:p>
          <a:p>
            <a:pPr marL="0" lvl="1" fontAlgn="auto">
              <a:spcBef>
                <a:spcPct val="50000"/>
              </a:spcBef>
              <a:spcAft>
                <a:spcPts val="0"/>
              </a:spcAft>
              <a:buFontTx/>
              <a:buChar char="•"/>
              <a:defRPr/>
            </a:pPr>
            <a:endParaRPr lang="en-US" sz="1200" kern="0" dirty="0">
              <a:solidFill>
                <a:sysClr val="windowText" lastClr="000000"/>
              </a:solidFill>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marL="0" lvl="1" fontAlgn="auto">
              <a:spcBef>
                <a:spcPct val="50000"/>
              </a:spcBef>
              <a:spcAft>
                <a:spcPts val="0"/>
              </a:spcAft>
              <a:defRPr/>
            </a:pPr>
            <a:endParaRPr lang="en-US" sz="12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0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205" name="TextBox 6"/>
          <p:cNvSpPr txBox="1">
            <a:spLocks noChangeArrowheads="1"/>
          </p:cNvSpPr>
          <p:nvPr/>
        </p:nvSpPr>
        <p:spPr bwMode="auto">
          <a:xfrm>
            <a:off x="2071688"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Tactical Thinking</a:t>
            </a:r>
          </a:p>
        </p:txBody>
      </p:sp>
      <p:grpSp>
        <p:nvGrpSpPr>
          <p:cNvPr id="2" name="Diagram 12"/>
          <p:cNvGrpSpPr>
            <a:grpSpLocks noChangeAspect="1"/>
          </p:cNvGrpSpPr>
          <p:nvPr/>
        </p:nvGrpSpPr>
        <p:grpSpPr bwMode="auto">
          <a:xfrm>
            <a:off x="250825" y="1503363"/>
            <a:ext cx="4319588" cy="2357437"/>
            <a:chOff x="266" y="708"/>
            <a:chExt cx="5184" cy="2851"/>
          </a:xfrm>
        </p:grpSpPr>
        <p:sp>
          <p:nvSpPr>
            <p:cNvPr id="3" name="_s8196"/>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8197"/>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8198"/>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7" name="_s8199"/>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8" name="_s8200"/>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9" name="_s8201"/>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0" name="_s8202"/>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1" name="_s8203"/>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6" name="Text Box 14"/>
          <p:cNvSpPr txBox="1">
            <a:spLocks noChangeArrowheads="1"/>
          </p:cNvSpPr>
          <p:nvPr/>
        </p:nvSpPr>
        <p:spPr bwMode="auto">
          <a:xfrm>
            <a:off x="3924300" y="1284288"/>
            <a:ext cx="5111750" cy="221599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buFontTx/>
              <a:buChar char="•"/>
              <a:defRPr/>
            </a:pPr>
            <a:r>
              <a:rPr lang="en-US" sz="2400" b="1" dirty="0">
                <a:solidFill>
                  <a:srgbClr val="FF9900"/>
                </a:solidFill>
                <a:effectLst>
                  <a:outerShdw blurRad="38100" dist="38100" dir="2700000" algn="tl">
                    <a:srgbClr val="000000">
                      <a:alpha val="43137"/>
                    </a:srgbClr>
                  </a:outerShdw>
                </a:effectLst>
                <a:latin typeface="Arial" charset="0"/>
              </a:rPr>
              <a:t>Area of Responsibility (Orange):</a:t>
            </a:r>
            <a:r>
              <a:rPr lang="en-US" sz="2400" b="1" dirty="0">
                <a:solidFill>
                  <a:srgbClr val="333399"/>
                </a:solidFill>
                <a:effectLst>
                  <a:outerShdw blurRad="38100" dist="38100" dir="2700000" algn="tl">
                    <a:srgbClr val="000000">
                      <a:alpha val="43137"/>
                    </a:srgbClr>
                  </a:outerShdw>
                </a:effectLst>
                <a:latin typeface="Arial" charset="0"/>
              </a:rPr>
              <a:t> </a:t>
            </a:r>
          </a:p>
          <a:p>
            <a:pPr lvl="1">
              <a:defRPr/>
            </a:pPr>
            <a:endParaRPr lang="en-US" dirty="0" smtClean="0">
              <a:solidFill>
                <a:srgbClr val="333399"/>
              </a:solidFill>
              <a:effectLst>
                <a:outerShdw blurRad="38100" dist="38100" dir="2700000" algn="tl">
                  <a:srgbClr val="C0C0C0"/>
                </a:outerShdw>
              </a:effectLst>
              <a:latin typeface="Arial" charset="0"/>
            </a:endParaRPr>
          </a:p>
          <a:p>
            <a:pPr marL="573088" lvl="1" indent="-115888">
              <a:buFontTx/>
              <a:buChar char="•"/>
              <a:defRPr/>
            </a:pPr>
            <a:r>
              <a:rPr lang="en-US" dirty="0" smtClean="0">
                <a:solidFill>
                  <a:srgbClr val="333399"/>
                </a:solidFill>
                <a:latin typeface="Arial" charset="0"/>
              </a:rPr>
              <a:t>The </a:t>
            </a:r>
            <a:r>
              <a:rPr lang="en-US" dirty="0">
                <a:solidFill>
                  <a:srgbClr val="333399"/>
                </a:solidFill>
                <a:latin typeface="Arial" charset="0"/>
              </a:rPr>
              <a:t>exact location within a problem area from which a threat could emanate and demands immediate attention</a:t>
            </a:r>
            <a:endParaRPr lang="en-US" kern="0" dirty="0">
              <a:solidFill>
                <a:sysClr val="windowText" lastClr="000000"/>
              </a:solidFill>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marL="0" lvl="1" fontAlgn="auto">
              <a:spcBef>
                <a:spcPct val="50000"/>
              </a:spcBef>
              <a:spcAft>
                <a:spcPts val="0"/>
              </a:spcAft>
              <a:defRPr/>
            </a:pPr>
            <a:endParaRPr lang="en-US" sz="12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229" name="TextBox 6"/>
          <p:cNvSpPr txBox="1">
            <a:spLocks noChangeArrowheads="1"/>
          </p:cNvSpPr>
          <p:nvPr/>
        </p:nvSpPr>
        <p:spPr bwMode="auto">
          <a:xfrm>
            <a:off x="2071688"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Tactical Thinking</a:t>
            </a:r>
          </a:p>
        </p:txBody>
      </p:sp>
      <p:grpSp>
        <p:nvGrpSpPr>
          <p:cNvPr id="2" name="Diagram 12"/>
          <p:cNvGrpSpPr>
            <a:grpSpLocks noChangeAspect="1"/>
          </p:cNvGrpSpPr>
          <p:nvPr/>
        </p:nvGrpSpPr>
        <p:grpSpPr bwMode="auto">
          <a:xfrm>
            <a:off x="250825" y="1503363"/>
            <a:ext cx="4319588" cy="2357437"/>
            <a:chOff x="266" y="708"/>
            <a:chExt cx="5184" cy="2851"/>
          </a:xfrm>
        </p:grpSpPr>
        <p:sp>
          <p:nvSpPr>
            <p:cNvPr id="3" name="_s9220"/>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9221"/>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9222"/>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7" name="_s9223"/>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10" name="_s9224"/>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1" name="_s9225"/>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2" name="_s9226"/>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3" name="_s9227"/>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6" name="Text Box 14"/>
          <p:cNvSpPr txBox="1">
            <a:spLocks noChangeArrowheads="1"/>
          </p:cNvSpPr>
          <p:nvPr/>
        </p:nvSpPr>
        <p:spPr bwMode="auto">
          <a:xfrm>
            <a:off x="3924300" y="1284288"/>
            <a:ext cx="4968875" cy="1106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buFontTx/>
              <a:buChar char="•"/>
              <a:defRPr/>
            </a:pPr>
            <a:r>
              <a:rPr lang="en-US" sz="2400" b="1" dirty="0">
                <a:solidFill>
                  <a:srgbClr val="FF9900"/>
                </a:solidFill>
                <a:effectLst>
                  <a:outerShdw blurRad="38100" dist="38100" dir="2700000" algn="tl">
                    <a:srgbClr val="000000">
                      <a:alpha val="43137"/>
                    </a:srgbClr>
                  </a:outerShdw>
                </a:effectLst>
                <a:latin typeface="Arial" charset="0"/>
              </a:rPr>
              <a:t>Area of Responsibility (Orange):</a:t>
            </a:r>
            <a:r>
              <a:rPr lang="en-US" sz="2400" b="1" dirty="0">
                <a:solidFill>
                  <a:srgbClr val="333399"/>
                </a:solidFill>
                <a:effectLst>
                  <a:outerShdw blurRad="38100" dist="38100" dir="2700000" algn="tl">
                    <a:srgbClr val="000000">
                      <a:alpha val="43137"/>
                    </a:srgbClr>
                  </a:outerShdw>
                </a:effectLst>
                <a:latin typeface="Arial" charset="0"/>
              </a:rPr>
              <a:t> </a:t>
            </a: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marL="0" lvl="1" fontAlgn="auto">
              <a:spcBef>
                <a:spcPct val="50000"/>
              </a:spcBef>
              <a:spcAft>
                <a:spcPts val="0"/>
              </a:spcAft>
              <a:defRPr/>
            </a:pPr>
            <a:endParaRPr lang="en-US" sz="1200" kern="0" dirty="0">
              <a:solidFill>
                <a:sysClr val="windowText" lastClr="000000"/>
              </a:solidFill>
              <a:latin typeface="Arial" charset="0"/>
            </a:endParaRPr>
          </a:p>
        </p:txBody>
      </p:sp>
      <p:sp>
        <p:nvSpPr>
          <p:cNvPr id="8" name="Text Box 15"/>
          <p:cNvSpPr txBox="1">
            <a:spLocks noChangeArrowheads="1"/>
          </p:cNvSpPr>
          <p:nvPr/>
        </p:nvSpPr>
        <p:spPr bwMode="auto">
          <a:xfrm>
            <a:off x="4140200" y="2008188"/>
            <a:ext cx="1943100" cy="3232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marL="0" lvl="1" fontAlgn="auto">
              <a:spcBef>
                <a:spcPts val="0"/>
              </a:spcBef>
              <a:spcAft>
                <a:spcPts val="0"/>
              </a:spcAft>
              <a:defRPr/>
            </a:pPr>
            <a:r>
              <a:rPr lang="en-US" sz="1600" b="1" kern="0" dirty="0">
                <a:solidFill>
                  <a:srgbClr val="333399"/>
                </a:solidFill>
                <a:effectLst>
                  <a:outerShdw blurRad="38100" dist="38100" dir="2700000" algn="tl">
                    <a:srgbClr val="000000">
                      <a:alpha val="43137"/>
                    </a:srgbClr>
                  </a:outerShdw>
                </a:effectLst>
                <a:latin typeface="Arial" charset="0"/>
              </a:rPr>
              <a:t>Problem Area</a:t>
            </a:r>
          </a:p>
          <a:p>
            <a:pPr fontAlgn="auto">
              <a:spcBef>
                <a:spcPts val="0"/>
              </a:spcBef>
              <a:spcAft>
                <a:spcPts val="0"/>
              </a:spcAft>
              <a:defRPr/>
            </a:pPr>
            <a:endParaRPr lang="en-US" sz="1600" kern="0" dirty="0">
              <a:solidFill>
                <a:srgbClr val="333399"/>
              </a:solidFill>
              <a:latin typeface="Arial" charset="0"/>
            </a:endParaRPr>
          </a:p>
          <a:p>
            <a:pPr marL="115888" indent="-115888" fontAlgn="auto">
              <a:spcBef>
                <a:spcPts val="0"/>
              </a:spcBef>
              <a:spcAft>
                <a:spcPts val="0"/>
              </a:spcAft>
              <a:buFontTx/>
              <a:buChar char="•"/>
              <a:defRPr/>
            </a:pPr>
            <a:r>
              <a:rPr lang="en-US" sz="1600" kern="0" dirty="0">
                <a:solidFill>
                  <a:srgbClr val="333399"/>
                </a:solidFill>
                <a:latin typeface="Arial" charset="0"/>
              </a:rPr>
              <a:t>Suspect ten feet away</a:t>
            </a:r>
          </a:p>
          <a:p>
            <a:pPr fontAlgn="auto">
              <a:spcBef>
                <a:spcPts val="0"/>
              </a:spcBef>
              <a:spcAft>
                <a:spcPts val="0"/>
              </a:spcAft>
              <a:buFontTx/>
              <a:buChar char="•"/>
              <a:defRPr/>
            </a:pPr>
            <a:endParaRPr lang="en-US" sz="1600" kern="0" dirty="0">
              <a:solidFill>
                <a:srgbClr val="333399"/>
              </a:solidFill>
              <a:latin typeface="Arial" charset="0"/>
            </a:endParaRPr>
          </a:p>
          <a:p>
            <a:pPr marL="115888" indent="-115888" fontAlgn="auto">
              <a:spcBef>
                <a:spcPts val="0"/>
              </a:spcBef>
              <a:spcAft>
                <a:spcPts val="0"/>
              </a:spcAft>
              <a:buFontTx/>
              <a:buChar char="•"/>
              <a:defRPr/>
            </a:pPr>
            <a:r>
              <a:rPr lang="en-US" sz="1600" kern="0" dirty="0">
                <a:solidFill>
                  <a:srgbClr val="333399"/>
                </a:solidFill>
                <a:latin typeface="Arial" charset="0"/>
              </a:rPr>
              <a:t>Suspect three feet away</a:t>
            </a:r>
          </a:p>
          <a:p>
            <a:pPr fontAlgn="auto">
              <a:spcBef>
                <a:spcPts val="0"/>
              </a:spcBef>
              <a:spcAft>
                <a:spcPts val="0"/>
              </a:spcAft>
              <a:buFontTx/>
              <a:buChar char="•"/>
              <a:defRPr/>
            </a:pPr>
            <a:endParaRPr lang="en-US" sz="1600" kern="0" dirty="0">
              <a:solidFill>
                <a:srgbClr val="333399"/>
              </a:solidFill>
              <a:latin typeface="Arial" charset="0"/>
            </a:endParaRPr>
          </a:p>
          <a:p>
            <a:pPr fontAlgn="auto">
              <a:spcBef>
                <a:spcPts val="0"/>
              </a:spcBef>
              <a:spcAft>
                <a:spcPts val="0"/>
              </a:spcAft>
              <a:buFontTx/>
              <a:buChar char="•"/>
              <a:defRPr/>
            </a:pPr>
            <a:r>
              <a:rPr lang="en-US" sz="1600" kern="0" dirty="0">
                <a:solidFill>
                  <a:srgbClr val="333399"/>
                </a:solidFill>
                <a:latin typeface="Arial" charset="0"/>
              </a:rPr>
              <a:t>Vehicle (occupied)</a:t>
            </a:r>
          </a:p>
          <a:p>
            <a:pPr fontAlgn="auto">
              <a:spcBef>
                <a:spcPts val="0"/>
              </a:spcBef>
              <a:spcAft>
                <a:spcPts val="0"/>
              </a:spcAft>
              <a:buFontTx/>
              <a:buChar char="•"/>
              <a:defRPr/>
            </a:pPr>
            <a:endParaRPr lang="en-US" sz="1600" kern="0" dirty="0">
              <a:solidFill>
                <a:srgbClr val="333399"/>
              </a:solidFill>
              <a:latin typeface="Arial" charset="0"/>
            </a:endParaRPr>
          </a:p>
          <a:p>
            <a:pPr fontAlgn="auto">
              <a:spcBef>
                <a:spcPts val="0"/>
              </a:spcBef>
              <a:spcAft>
                <a:spcPts val="0"/>
              </a:spcAft>
              <a:buFontTx/>
              <a:buChar char="•"/>
              <a:defRPr/>
            </a:pPr>
            <a:r>
              <a:rPr lang="en-US" sz="1600" kern="0" dirty="0">
                <a:solidFill>
                  <a:srgbClr val="333399"/>
                </a:solidFill>
                <a:latin typeface="Arial" charset="0"/>
              </a:rPr>
              <a:t>House</a:t>
            </a:r>
          </a:p>
          <a:p>
            <a:pPr marL="0" lvl="1" fontAlgn="auto">
              <a:spcBef>
                <a:spcPts val="0"/>
              </a:spcBef>
              <a:spcAft>
                <a:spcPts val="0"/>
              </a:spcAft>
              <a:defRPr/>
            </a:pPr>
            <a:endParaRPr lang="en-US" sz="1000" kern="0" dirty="0">
              <a:solidFill>
                <a:sysClr val="windowText" lastClr="000000"/>
              </a:solidFill>
              <a:latin typeface="Arial" charset="0"/>
            </a:endParaRPr>
          </a:p>
          <a:p>
            <a:pPr fontAlgn="auto">
              <a:spcBef>
                <a:spcPct val="50000"/>
              </a:spcBef>
              <a:spcAft>
                <a:spcPts val="0"/>
              </a:spcAft>
              <a:buFontTx/>
              <a:buChar char="•"/>
              <a:defRPr/>
            </a:pPr>
            <a:endParaRPr lang="en-US" sz="1200" kern="0" dirty="0">
              <a:solidFill>
                <a:sysClr val="windowText" lastClr="000000"/>
              </a:solidFill>
              <a:latin typeface="Arial" charset="0"/>
            </a:endParaRPr>
          </a:p>
        </p:txBody>
      </p:sp>
      <p:sp>
        <p:nvSpPr>
          <p:cNvPr id="9" name="Text Box 16"/>
          <p:cNvSpPr txBox="1">
            <a:spLocks noChangeArrowheads="1"/>
          </p:cNvSpPr>
          <p:nvPr/>
        </p:nvSpPr>
        <p:spPr bwMode="auto">
          <a:xfrm>
            <a:off x="6408738" y="2008188"/>
            <a:ext cx="2484437" cy="34782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marL="0" lvl="1" fontAlgn="auto">
              <a:spcBef>
                <a:spcPts val="0"/>
              </a:spcBef>
              <a:spcAft>
                <a:spcPts val="0"/>
              </a:spcAft>
              <a:defRPr/>
            </a:pPr>
            <a:r>
              <a:rPr lang="en-US" sz="1600" b="1" kern="0" dirty="0">
                <a:solidFill>
                  <a:srgbClr val="333399"/>
                </a:solidFill>
                <a:effectLst>
                  <a:outerShdw blurRad="38100" dist="38100" dir="2700000" algn="tl">
                    <a:srgbClr val="000000">
                      <a:alpha val="43137"/>
                    </a:srgbClr>
                  </a:outerShdw>
                </a:effectLst>
                <a:latin typeface="Arial" charset="0"/>
              </a:rPr>
              <a:t>Area of Responsibility</a:t>
            </a:r>
          </a:p>
          <a:p>
            <a:pPr fontAlgn="auto">
              <a:spcBef>
                <a:spcPts val="0"/>
              </a:spcBef>
              <a:spcAft>
                <a:spcPts val="0"/>
              </a:spcAft>
              <a:defRPr/>
            </a:pPr>
            <a:endParaRPr lang="en-US" sz="1600" kern="0" dirty="0">
              <a:solidFill>
                <a:srgbClr val="333399"/>
              </a:solidFill>
              <a:latin typeface="Arial" charset="0"/>
            </a:endParaRPr>
          </a:p>
          <a:p>
            <a:pPr fontAlgn="auto">
              <a:spcBef>
                <a:spcPts val="0"/>
              </a:spcBef>
              <a:spcAft>
                <a:spcPts val="0"/>
              </a:spcAft>
              <a:buFontTx/>
              <a:buChar char="•"/>
              <a:defRPr/>
            </a:pPr>
            <a:r>
              <a:rPr lang="en-US" sz="1600" kern="0" dirty="0">
                <a:solidFill>
                  <a:srgbClr val="333399"/>
                </a:solidFill>
                <a:latin typeface="Arial" charset="0"/>
              </a:rPr>
              <a:t>Hands</a:t>
            </a:r>
          </a:p>
          <a:p>
            <a:pPr fontAlgn="auto">
              <a:spcBef>
                <a:spcPts val="0"/>
              </a:spcBef>
              <a:spcAft>
                <a:spcPts val="0"/>
              </a:spcAft>
              <a:buFontTx/>
              <a:buChar char="•"/>
              <a:defRPr/>
            </a:pPr>
            <a:endParaRPr lang="en-US" sz="1600" kern="0" dirty="0">
              <a:solidFill>
                <a:srgbClr val="333399"/>
              </a:solidFill>
              <a:latin typeface="Arial" charset="0"/>
            </a:endParaRPr>
          </a:p>
          <a:p>
            <a:pPr fontAlgn="auto">
              <a:spcBef>
                <a:spcPts val="0"/>
              </a:spcBef>
              <a:spcAft>
                <a:spcPts val="0"/>
              </a:spcAft>
              <a:buFontTx/>
              <a:buChar char="•"/>
              <a:defRPr/>
            </a:pPr>
            <a:endParaRPr lang="en-US" sz="1600" kern="0" dirty="0">
              <a:solidFill>
                <a:srgbClr val="333399"/>
              </a:solidFill>
              <a:latin typeface="Arial" charset="0"/>
            </a:endParaRPr>
          </a:p>
          <a:p>
            <a:pPr marL="115888" indent="-115888" fontAlgn="auto">
              <a:spcBef>
                <a:spcPts val="0"/>
              </a:spcBef>
              <a:spcAft>
                <a:spcPts val="0"/>
              </a:spcAft>
              <a:buFontTx/>
              <a:buChar char="•"/>
              <a:defRPr/>
            </a:pPr>
            <a:r>
              <a:rPr lang="en-US" sz="1600" kern="0" dirty="0">
                <a:solidFill>
                  <a:srgbClr val="333399"/>
                </a:solidFill>
                <a:latin typeface="Arial" charset="0"/>
              </a:rPr>
              <a:t>Hands, feet, knees, head</a:t>
            </a:r>
          </a:p>
          <a:p>
            <a:pPr fontAlgn="auto">
              <a:spcBef>
                <a:spcPts val="0"/>
              </a:spcBef>
              <a:spcAft>
                <a:spcPts val="0"/>
              </a:spcAft>
              <a:defRPr/>
            </a:pPr>
            <a:endParaRPr lang="en-US" sz="1600" kern="0" dirty="0">
              <a:solidFill>
                <a:srgbClr val="333399"/>
              </a:solidFill>
              <a:latin typeface="Arial" charset="0"/>
            </a:endParaRPr>
          </a:p>
          <a:p>
            <a:pPr fontAlgn="auto">
              <a:spcBef>
                <a:spcPts val="0"/>
              </a:spcBef>
              <a:spcAft>
                <a:spcPts val="0"/>
              </a:spcAft>
              <a:buFontTx/>
              <a:buChar char="•"/>
              <a:defRPr/>
            </a:pPr>
            <a:r>
              <a:rPr lang="en-US" sz="1600" kern="0" dirty="0">
                <a:solidFill>
                  <a:srgbClr val="333399"/>
                </a:solidFill>
                <a:latin typeface="Arial" charset="0"/>
              </a:rPr>
              <a:t>Doors, windows, trunk</a:t>
            </a:r>
          </a:p>
          <a:p>
            <a:pPr fontAlgn="auto">
              <a:spcBef>
                <a:spcPts val="0"/>
              </a:spcBef>
              <a:spcAft>
                <a:spcPts val="0"/>
              </a:spcAft>
              <a:buFontTx/>
              <a:buChar char="•"/>
              <a:defRPr/>
            </a:pPr>
            <a:endParaRPr lang="en-US" sz="1600" kern="0" dirty="0">
              <a:solidFill>
                <a:srgbClr val="333399"/>
              </a:solidFill>
              <a:latin typeface="Arial" charset="0"/>
            </a:endParaRPr>
          </a:p>
          <a:p>
            <a:pPr marL="115888" indent="-115888" fontAlgn="auto">
              <a:spcBef>
                <a:spcPts val="0"/>
              </a:spcBef>
              <a:spcAft>
                <a:spcPts val="0"/>
              </a:spcAft>
              <a:buFontTx/>
              <a:buChar char="•"/>
              <a:defRPr/>
            </a:pPr>
            <a:r>
              <a:rPr lang="en-US" sz="1600" kern="0" dirty="0">
                <a:solidFill>
                  <a:srgbClr val="333399"/>
                </a:solidFill>
                <a:latin typeface="Arial" charset="0"/>
              </a:rPr>
              <a:t>Windows, doors, roof, corners, hedges </a:t>
            </a:r>
          </a:p>
          <a:p>
            <a:pPr marL="0" lvl="1" fontAlgn="auto">
              <a:spcBef>
                <a:spcPts val="0"/>
              </a:spcBef>
              <a:spcAft>
                <a:spcPts val="0"/>
              </a:spcAft>
              <a:defRPr/>
            </a:pPr>
            <a:endParaRPr lang="en-US" sz="1000" kern="0" dirty="0">
              <a:solidFill>
                <a:sysClr val="windowText" lastClr="000000"/>
              </a:solidFill>
              <a:latin typeface="Arial" charset="0"/>
            </a:endParaRPr>
          </a:p>
          <a:p>
            <a:pPr fontAlgn="auto">
              <a:spcBef>
                <a:spcPct val="50000"/>
              </a:spcBef>
              <a:spcAft>
                <a:spcPts val="0"/>
              </a:spcAft>
              <a:buFontTx/>
              <a:buChar char="•"/>
              <a:defRPr/>
            </a:pPr>
            <a:endParaRPr lang="en-US" sz="12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253" name="TextBox 6"/>
          <p:cNvSpPr txBox="1">
            <a:spLocks noChangeArrowheads="1"/>
          </p:cNvSpPr>
          <p:nvPr/>
        </p:nvSpPr>
        <p:spPr bwMode="auto">
          <a:xfrm>
            <a:off x="2071688" y="71438"/>
            <a:ext cx="5072062" cy="6461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sz="3600">
                <a:solidFill>
                  <a:srgbClr val="FFFFFF"/>
                </a:solidFill>
              </a:rPr>
              <a:t>Tactical Thinking</a:t>
            </a:r>
          </a:p>
        </p:txBody>
      </p:sp>
      <p:grpSp>
        <p:nvGrpSpPr>
          <p:cNvPr id="2" name="Diagram 12"/>
          <p:cNvGrpSpPr>
            <a:grpSpLocks noChangeAspect="1"/>
          </p:cNvGrpSpPr>
          <p:nvPr/>
        </p:nvGrpSpPr>
        <p:grpSpPr bwMode="auto">
          <a:xfrm>
            <a:off x="250825" y="1503363"/>
            <a:ext cx="4319588" cy="2357437"/>
            <a:chOff x="266" y="708"/>
            <a:chExt cx="5184" cy="2851"/>
          </a:xfrm>
        </p:grpSpPr>
        <p:sp>
          <p:nvSpPr>
            <p:cNvPr id="3" name="_s10244"/>
            <p:cNvSpPr>
              <a:spLocks noChangeArrowheads="1" noTextEdit="1"/>
            </p:cNvSpPr>
            <p:nvPr/>
          </p:nvSpPr>
          <p:spPr bwMode="auto">
            <a:xfrm>
              <a:off x="1500" y="1116"/>
              <a:ext cx="2036" cy="2036"/>
            </a:xfrm>
            <a:custGeom>
              <a:avLst/>
              <a:gdLst>
                <a:gd name="G0" fmla="+- 2700 0 0"/>
                <a:gd name="G1" fmla="+- 21600 0 2700"/>
                <a:gd name="G2" fmla="+- 21600 0 27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2700" y="10800"/>
                  </a:moveTo>
                  <a:cubicBezTo>
                    <a:pt x="2700" y="15274"/>
                    <a:pt x="6326" y="18900"/>
                    <a:pt x="10800" y="18900"/>
                  </a:cubicBezTo>
                  <a:cubicBezTo>
                    <a:pt x="15274" y="18900"/>
                    <a:pt x="18900" y="15274"/>
                    <a:pt x="18900" y="10800"/>
                  </a:cubicBezTo>
                  <a:cubicBezTo>
                    <a:pt x="18900" y="6326"/>
                    <a:pt x="15274" y="2700"/>
                    <a:pt x="10800" y="2700"/>
                  </a:cubicBezTo>
                  <a:cubicBezTo>
                    <a:pt x="6326" y="2700"/>
                    <a:pt x="2700" y="6326"/>
                    <a:pt x="2700" y="10800"/>
                  </a:cubicBezTo>
                  <a:close/>
                </a:path>
              </a:pathLst>
            </a:custGeom>
            <a:solidFill>
              <a:schemeClr val="bg1"/>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4" name="_s10245"/>
            <p:cNvSpPr>
              <a:spLocks/>
            </p:cNvSpPr>
            <p:nvPr/>
          </p:nvSpPr>
          <p:spPr bwMode="auto">
            <a:xfrm>
              <a:off x="3809" y="1589"/>
              <a:ext cx="407" cy="271"/>
            </a:xfrm>
            <a:prstGeom prst="callout2">
              <a:avLst>
                <a:gd name="adj1" fmla="val 51065"/>
                <a:gd name="adj2" fmla="val -22537"/>
                <a:gd name="adj3" fmla="val 51065"/>
                <a:gd name="adj4" fmla="val -30046"/>
                <a:gd name="adj5" fmla="val 201417"/>
                <a:gd name="adj6" fmla="val -98593"/>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Arial" pitchFamily="34" charset="0"/>
                </a:rPr>
                <a:t>White</a:t>
              </a:r>
            </a:p>
          </p:txBody>
        </p:sp>
        <p:sp>
          <p:nvSpPr>
            <p:cNvPr id="5" name="_s10246"/>
            <p:cNvSpPr>
              <a:spLocks noChangeArrowheads="1" noTextEdit="1"/>
            </p:cNvSpPr>
            <p:nvPr/>
          </p:nvSpPr>
          <p:spPr bwMode="auto">
            <a:xfrm>
              <a:off x="1755" y="1371"/>
              <a:ext cx="1527" cy="1527"/>
            </a:xfrm>
            <a:custGeom>
              <a:avLst/>
              <a:gdLst>
                <a:gd name="G0" fmla="+- 3600 0 0"/>
                <a:gd name="G1" fmla="+- 21600 0 3600"/>
                <a:gd name="G2" fmla="+- 21600 0 36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600" y="10800"/>
                  </a:moveTo>
                  <a:cubicBezTo>
                    <a:pt x="3600" y="14776"/>
                    <a:pt x="6824" y="18000"/>
                    <a:pt x="10800" y="18000"/>
                  </a:cubicBezTo>
                  <a:cubicBezTo>
                    <a:pt x="14776" y="18000"/>
                    <a:pt x="18000" y="14776"/>
                    <a:pt x="18000" y="10800"/>
                  </a:cubicBezTo>
                  <a:cubicBezTo>
                    <a:pt x="18000" y="6824"/>
                    <a:pt x="14776" y="3600"/>
                    <a:pt x="10800" y="3600"/>
                  </a:cubicBezTo>
                  <a:cubicBezTo>
                    <a:pt x="6824" y="3600"/>
                    <a:pt x="3600" y="6824"/>
                    <a:pt x="3600" y="10800"/>
                  </a:cubicBezTo>
                  <a:close/>
                </a:path>
              </a:pathLst>
            </a:custGeom>
            <a:solidFill>
              <a:srgbClr val="FFFF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7" name="_s10247"/>
            <p:cNvSpPr>
              <a:spLocks/>
            </p:cNvSpPr>
            <p:nvPr/>
          </p:nvSpPr>
          <p:spPr bwMode="auto">
            <a:xfrm>
              <a:off x="3809" y="1318"/>
              <a:ext cx="407" cy="271"/>
            </a:xfrm>
            <a:prstGeom prst="callout2">
              <a:avLst>
                <a:gd name="adj1" fmla="val 51065"/>
                <a:gd name="adj2" fmla="val -22537"/>
                <a:gd name="adj3" fmla="val 51065"/>
                <a:gd name="adj4" fmla="val -30519"/>
                <a:gd name="adj5" fmla="val 301417"/>
                <a:gd name="adj6" fmla="val -16056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FF00"/>
                  </a:solidFill>
                  <a:effectLst/>
                  <a:latin typeface="Arial" pitchFamily="34" charset="0"/>
                </a:rPr>
                <a:t>Yellow</a:t>
              </a:r>
            </a:p>
          </p:txBody>
        </p:sp>
        <p:sp>
          <p:nvSpPr>
            <p:cNvPr id="8" name="_s10248"/>
            <p:cNvSpPr>
              <a:spLocks noChangeArrowheads="1" noTextEdit="1"/>
            </p:cNvSpPr>
            <p:nvPr/>
          </p:nvSpPr>
          <p:spPr bwMode="auto">
            <a:xfrm>
              <a:off x="2009" y="1625"/>
              <a:ext cx="1018" cy="1018"/>
            </a:xfrm>
            <a:custGeom>
              <a:avLst/>
              <a:gdLst>
                <a:gd name="G0" fmla="+- 5400 0 0"/>
                <a:gd name="G1" fmla="+- 21600 0 5400"/>
                <a:gd name="G2" fmla="+- 21600 0 5400"/>
                <a:gd name="G3" fmla="*/ G0 2929 10000"/>
                <a:gd name="G4" fmla="+- 21600 0 G3"/>
                <a:gd name="G5" fmla="+- 21600 0 G3"/>
                <a:gd name="T0" fmla="*/ 10800 w 21600"/>
                <a:gd name="T1" fmla="*/ 0 h 21600"/>
                <a:gd name="T2" fmla="*/ 3163 w 21600"/>
                <a:gd name="T3" fmla="*/ 3163 h 21600"/>
                <a:gd name="T4" fmla="*/ 0 w 21600"/>
                <a:gd name="T5" fmla="*/ 10800 h 21600"/>
                <a:gd name="T6" fmla="*/ 3163 w 21600"/>
                <a:gd name="T7" fmla="*/ 18437 h 21600"/>
                <a:gd name="T8" fmla="*/ 10800 w 21600"/>
                <a:gd name="T9" fmla="*/ 21600 h 21600"/>
                <a:gd name="T10" fmla="*/ 18437 w 21600"/>
                <a:gd name="T11" fmla="*/ 18437 h 21600"/>
                <a:gd name="T12" fmla="*/ 21600 w 21600"/>
                <a:gd name="T13" fmla="*/ 10800 h 21600"/>
                <a:gd name="T14" fmla="*/ 18437 w 21600"/>
                <a:gd name="T15" fmla="*/ 3163 h 21600"/>
                <a:gd name="T16" fmla="*/ 3163 w 21600"/>
                <a:gd name="T17" fmla="*/ 3163 h 21600"/>
                <a:gd name="T18" fmla="*/ 18437 w 21600"/>
                <a:gd name="T19" fmla="*/ 18437 h 21600"/>
              </a:gdLst>
              <a:ahLst/>
              <a:cxnLst>
                <a:cxn ang="0">
                  <a:pos x="T0" y="T1"/>
                </a:cxn>
                <a:cxn ang="0">
                  <a:pos x="T2" y="T3"/>
                </a:cxn>
                <a:cxn ang="0">
                  <a:pos x="T4" y="T5"/>
                </a:cxn>
                <a:cxn ang="0">
                  <a:pos x="T6" y="T7"/>
                </a:cxn>
                <a:cxn ang="0">
                  <a:pos x="T8" y="T9"/>
                </a:cxn>
                <a:cxn ang="0">
                  <a:pos x="T10" y="T11"/>
                </a:cxn>
                <a:cxn ang="0">
                  <a:pos x="T12" y="T13"/>
                </a:cxn>
                <a:cxn ang="0">
                  <a:pos x="T14" y="T15"/>
                </a:cxn>
              </a:cxnLst>
              <a:rect l="T16" t="T17" r="T18" b="T19"/>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5400" y="10800"/>
                  </a:moveTo>
                  <a:cubicBezTo>
                    <a:pt x="5400" y="13782"/>
                    <a:pt x="7818" y="16200"/>
                    <a:pt x="10800" y="16200"/>
                  </a:cubicBezTo>
                  <a:cubicBezTo>
                    <a:pt x="13782" y="16200"/>
                    <a:pt x="16200" y="13782"/>
                    <a:pt x="16200" y="10800"/>
                  </a:cubicBezTo>
                  <a:cubicBezTo>
                    <a:pt x="16200" y="7818"/>
                    <a:pt x="13782" y="5400"/>
                    <a:pt x="10800" y="5400"/>
                  </a:cubicBezTo>
                  <a:cubicBezTo>
                    <a:pt x="7818" y="5400"/>
                    <a:pt x="5400" y="7818"/>
                    <a:pt x="5400" y="10800"/>
                  </a:cubicBezTo>
                  <a:close/>
                </a:path>
              </a:pathLst>
            </a:custGeom>
            <a:solidFill>
              <a:srgbClr val="FF66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9" name="_s10249"/>
            <p:cNvSpPr>
              <a:spLocks/>
            </p:cNvSpPr>
            <p:nvPr/>
          </p:nvSpPr>
          <p:spPr bwMode="auto">
            <a:xfrm>
              <a:off x="3809" y="1047"/>
              <a:ext cx="407" cy="271"/>
            </a:xfrm>
            <a:prstGeom prst="callout2">
              <a:avLst>
                <a:gd name="adj1" fmla="val 51065"/>
                <a:gd name="adj2" fmla="val -22537"/>
                <a:gd name="adj3" fmla="val 51065"/>
                <a:gd name="adj4" fmla="val -31454"/>
                <a:gd name="adj5" fmla="val 401417"/>
                <a:gd name="adj6" fmla="val -223005"/>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9900"/>
                  </a:solidFill>
                  <a:effectLst/>
                  <a:latin typeface="Arial" pitchFamily="34" charset="0"/>
                </a:rPr>
                <a:t>Orange</a:t>
              </a:r>
            </a:p>
          </p:txBody>
        </p:sp>
        <p:sp>
          <p:nvSpPr>
            <p:cNvPr id="10" name="_s10250"/>
            <p:cNvSpPr>
              <a:spLocks noChangeArrowheads="1" noTextEdit="1"/>
            </p:cNvSpPr>
            <p:nvPr/>
          </p:nvSpPr>
          <p:spPr bwMode="auto">
            <a:xfrm>
              <a:off x="2264" y="1880"/>
              <a:ext cx="509" cy="509"/>
            </a:xfrm>
            <a:prstGeom prst="ellipse">
              <a:avLst/>
            </a:prstGeom>
            <a:solidFill>
              <a:srgbClr val="FF0000"/>
            </a:solidFill>
            <a:ln w="9525">
              <a:solidFill>
                <a:schemeClr val="tx1"/>
              </a:solidFill>
              <a:round/>
              <a:headEnd/>
              <a:tailEnd/>
            </a:ln>
          </p:spPr>
          <p:txBody>
            <a:bodyPr vert="horz" wrap="square" lIns="0" tIns="0" rIns="0" bIns="0" numCol="1" anchor="t" anchorCtr="0" compatLnSpc="1">
              <a:prstTxWarp prst="textNoShape">
                <a:avLst/>
              </a:prstTxWarp>
            </a:bodyPr>
            <a:lstStyle/>
            <a:p>
              <a:endParaRPr lang="en-US"/>
            </a:p>
          </p:txBody>
        </p:sp>
        <p:sp>
          <p:nvSpPr>
            <p:cNvPr id="11" name="_s10251"/>
            <p:cNvSpPr>
              <a:spLocks/>
            </p:cNvSpPr>
            <p:nvPr/>
          </p:nvSpPr>
          <p:spPr bwMode="auto">
            <a:xfrm>
              <a:off x="3809" y="776"/>
              <a:ext cx="407" cy="271"/>
            </a:xfrm>
            <a:prstGeom prst="callout2">
              <a:avLst>
                <a:gd name="adj1" fmla="val 50704"/>
                <a:gd name="adj2" fmla="val -22537"/>
                <a:gd name="adj3" fmla="val 50704"/>
                <a:gd name="adj4" fmla="val -30986"/>
                <a:gd name="adj5" fmla="val 501407"/>
                <a:gd name="adj6" fmla="val -316431"/>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vert="horz" wrap="none" lIns="0" tIns="0" rIns="0" bIns="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rgbClr val="FF3300"/>
                  </a:solidFill>
                  <a:effectLst/>
                  <a:latin typeface="Arial" pitchFamily="34" charset="0"/>
                </a:rPr>
                <a:t>Red</a:t>
              </a:r>
            </a:p>
          </p:txBody>
        </p:sp>
      </p:grpSp>
      <p:sp>
        <p:nvSpPr>
          <p:cNvPr id="6" name="Text Box 14"/>
          <p:cNvSpPr txBox="1">
            <a:spLocks noChangeArrowheads="1"/>
          </p:cNvSpPr>
          <p:nvPr/>
        </p:nvSpPr>
        <p:spPr bwMode="auto">
          <a:xfrm>
            <a:off x="3924300" y="1284288"/>
            <a:ext cx="4968875" cy="26304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defRPr/>
            </a:pPr>
            <a:r>
              <a:rPr lang="en-US" sz="2400" b="1" dirty="0">
                <a:solidFill>
                  <a:srgbClr val="FF3300"/>
                </a:solidFill>
                <a:effectLst>
                  <a:outerShdw blurRad="38100" dist="38100" dir="2700000" algn="tl">
                    <a:srgbClr val="000000">
                      <a:alpha val="43137"/>
                    </a:srgbClr>
                  </a:outerShdw>
                </a:effectLst>
                <a:latin typeface="Arial" charset="0"/>
              </a:rPr>
              <a:t>Focus Point (Red):</a:t>
            </a:r>
          </a:p>
          <a:p>
            <a:pPr lvl="1">
              <a:spcBef>
                <a:spcPct val="50000"/>
              </a:spcBef>
              <a:buFontTx/>
              <a:buChar char="•"/>
              <a:defRPr/>
            </a:pPr>
            <a:r>
              <a:rPr lang="en-US" dirty="0" smtClean="0">
                <a:solidFill>
                  <a:srgbClr val="333399"/>
                </a:solidFill>
                <a:latin typeface="Arial" charset="0"/>
              </a:rPr>
              <a:t> A </a:t>
            </a:r>
            <a:r>
              <a:rPr lang="en-US" dirty="0">
                <a:solidFill>
                  <a:srgbClr val="333399"/>
                </a:solidFill>
                <a:latin typeface="Arial" charset="0"/>
              </a:rPr>
              <a:t>clear and immediate perceived threat</a:t>
            </a:r>
          </a:p>
          <a:p>
            <a:pPr lvl="1">
              <a:spcBef>
                <a:spcPct val="50000"/>
              </a:spcBef>
              <a:buFontTx/>
              <a:buChar char="•"/>
              <a:defRPr/>
            </a:pPr>
            <a:r>
              <a:rPr lang="en-US" dirty="0" smtClean="0">
                <a:solidFill>
                  <a:srgbClr val="333399"/>
                </a:solidFill>
                <a:latin typeface="Arial" charset="0"/>
              </a:rPr>
              <a:t> Must </a:t>
            </a:r>
            <a:r>
              <a:rPr lang="en-US" dirty="0">
                <a:solidFill>
                  <a:srgbClr val="333399"/>
                </a:solidFill>
                <a:latin typeface="Arial" charset="0"/>
              </a:rPr>
              <a:t>be controlled at once</a:t>
            </a:r>
          </a:p>
          <a:p>
            <a:pPr marL="631825" lvl="1" indent="-174625">
              <a:spcBef>
                <a:spcPct val="50000"/>
              </a:spcBef>
              <a:buFontTx/>
              <a:buChar char="•"/>
              <a:defRPr/>
            </a:pPr>
            <a:r>
              <a:rPr lang="en-US" dirty="0" smtClean="0">
                <a:solidFill>
                  <a:srgbClr val="333399"/>
                </a:solidFill>
                <a:latin typeface="Arial" charset="0"/>
              </a:rPr>
              <a:t>Not </a:t>
            </a:r>
            <a:r>
              <a:rPr lang="en-US" dirty="0">
                <a:solidFill>
                  <a:srgbClr val="333399"/>
                </a:solidFill>
                <a:latin typeface="Arial" charset="0"/>
              </a:rPr>
              <a:t>tunnel vision, but focusing in one threat at a time</a:t>
            </a: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fontAlgn="auto">
              <a:spcBef>
                <a:spcPts val="0"/>
              </a:spcBef>
              <a:spcAft>
                <a:spcPts val="0"/>
              </a:spcAft>
              <a:defRPr/>
            </a:pPr>
            <a:endParaRPr lang="en-US" sz="1200" kern="0" dirty="0">
              <a:solidFill>
                <a:srgbClr val="FFFF00"/>
              </a:solidFill>
              <a:effectLst>
                <a:outerShdw blurRad="38100" dist="38100" dir="2700000" algn="tl">
                  <a:srgbClr val="C0C0C0"/>
                </a:outerShdw>
              </a:effectLst>
              <a:latin typeface="Arial" charset="0"/>
            </a:endParaRPr>
          </a:p>
          <a:p>
            <a:pPr marL="0" lvl="1" fontAlgn="auto">
              <a:spcBef>
                <a:spcPct val="50000"/>
              </a:spcBef>
              <a:spcAft>
                <a:spcPts val="0"/>
              </a:spcAft>
              <a:defRPr/>
            </a:pPr>
            <a:endParaRPr lang="en-US" sz="1200" kern="0" dirty="0">
              <a:solidFill>
                <a:sysClr val="windowText" lastClr="000000"/>
              </a:solidFill>
              <a:latin typeface="Arial" charset="0"/>
            </a:endParaRPr>
          </a:p>
        </p:txBody>
      </p:sp>
    </p:spTree>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4093428"/>
          </a:xfrm>
          <a:prstGeom prst="rect">
            <a:avLst/>
          </a:prstGeom>
          <a:noFill/>
        </p:spPr>
        <p:txBody>
          <a:bodyPr>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rPr>
              <a:t>In order to increase the Officers ability to Position we need to:</a:t>
            </a:r>
          </a:p>
          <a:p>
            <a:pPr eaLnBrk="1" hangingPunct="1">
              <a:buFont typeface="Arial" pitchFamily="34" charset="0"/>
              <a:buChar char="•"/>
            </a:pPr>
            <a:endParaRPr lang="en-US" dirty="0">
              <a:solidFill>
                <a:srgbClr val="161645"/>
              </a:solidFill>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Utilize weapons </a:t>
            </a:r>
            <a:r>
              <a:rPr lang="en-US" b="1" dirty="0" smtClean="0">
                <a:solidFill>
                  <a:srgbClr val="161645"/>
                </a:solidFill>
                <a:effectLst>
                  <a:outerShdw blurRad="38100" dist="38100" dir="2700000" algn="tl">
                    <a:srgbClr val="000000">
                      <a:alpha val="43137"/>
                    </a:srgbClr>
                  </a:outerShdw>
                </a:effectLst>
                <a:cs typeface="Times New Roman" pitchFamily="18" charset="0"/>
              </a:rPr>
              <a:t>readiness</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This </a:t>
            </a:r>
            <a:r>
              <a:rPr lang="en-US" dirty="0">
                <a:solidFill>
                  <a:srgbClr val="161645"/>
                </a:solidFill>
                <a:cs typeface="Times New Roman" pitchFamily="18" charset="0"/>
              </a:rPr>
              <a:t>includes either your firearm or intermediate weapons. Having a weapon in your hand will dramatically decrease your reaction time</a:t>
            </a:r>
          </a:p>
          <a:p>
            <a:pPr eaLnBrk="1" hangingPunct="1">
              <a:buFont typeface="Arial" pitchFamily="34" charset="0"/>
              <a:buChar char="•"/>
            </a:pPr>
            <a:endParaRPr lang="en-US" b="1" dirty="0">
              <a:solidFill>
                <a:srgbClr val="161645"/>
              </a:solidFill>
              <a:cs typeface="Times New Roman" pitchFamily="18" charset="0"/>
            </a:endParaRPr>
          </a:p>
          <a:p>
            <a:pPr algn="just"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Always speak with subjects from an interview stance with your gun side to the </a:t>
            </a:r>
            <a:r>
              <a:rPr lang="en-US" b="1" dirty="0" smtClean="0">
                <a:solidFill>
                  <a:srgbClr val="161645"/>
                </a:solidFill>
                <a:effectLst>
                  <a:outerShdw blurRad="38100" dist="38100" dir="2700000" algn="tl">
                    <a:srgbClr val="000000">
                      <a:alpha val="43137"/>
                    </a:srgbClr>
                  </a:outerShdw>
                </a:effectLst>
                <a:cs typeface="Times New Roman" pitchFamily="18" charset="0"/>
              </a:rPr>
              <a:t>rear </a:t>
            </a:r>
          </a:p>
          <a:p>
            <a:pPr algn="just" eaLnBrk="1" hangingPunct="1"/>
            <a:endParaRPr lang="en-US" sz="800" b="1" dirty="0" smtClean="0">
              <a:solidFill>
                <a:srgbClr val="161645"/>
              </a:solidFill>
              <a:effectLst>
                <a:outerShdw blurRad="38100" dist="38100" dir="2700000" algn="tl">
                  <a:srgbClr val="000000">
                    <a:alpha val="43137"/>
                  </a:srgbClr>
                </a:outerShdw>
              </a:effectLst>
              <a:cs typeface="Times New Roman" pitchFamily="18" charset="0"/>
            </a:endParaRPr>
          </a:p>
          <a:p>
            <a:pPr algn="just"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This </a:t>
            </a:r>
            <a:r>
              <a:rPr lang="en-US" dirty="0">
                <a:solidFill>
                  <a:srgbClr val="161645"/>
                </a:solidFill>
                <a:cs typeface="Times New Roman" pitchFamily="18" charset="0"/>
              </a:rPr>
              <a:t>will place you in a stable stance to quickly defend yourself from. It will also position your firearm away from the subject, making an attempted disarming more difficult.</a:t>
            </a:r>
          </a:p>
          <a:p>
            <a:pPr eaLnBrk="1" hangingPunct="1">
              <a:buFont typeface="Arial" pitchFamily="34" charset="0"/>
              <a:buChar char="•"/>
            </a:pPr>
            <a:endParaRPr lang="en-US" dirty="0">
              <a:solidFill>
                <a:srgbClr val="161645"/>
              </a:solidFill>
            </a:endParaRPr>
          </a:p>
          <a:p>
            <a:pPr eaLnBrk="1" hangingPunct="1">
              <a:buFont typeface="Arial" pitchFamily="34" charset="0"/>
              <a:buChar char="•"/>
            </a:pPr>
            <a:endParaRPr lang="en-US"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3108543"/>
          </a:xfrm>
          <a:prstGeom prst="rect">
            <a:avLst/>
          </a:prstGeom>
          <a:noFill/>
        </p:spPr>
        <p:txBody>
          <a:bodyPr>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buFont typeface="Arial" pitchFamily="34" charset="0"/>
              <a:buChar char="•"/>
            </a:pPr>
            <a:r>
              <a:rPr lang="en-US" dirty="0">
                <a:solidFill>
                  <a:srgbClr val="161645"/>
                </a:solidFill>
              </a:rPr>
              <a:t>In order to increase the Officers ability to </a:t>
            </a:r>
            <a:r>
              <a:rPr lang="en-US" b="1" dirty="0">
                <a:solidFill>
                  <a:srgbClr val="161645"/>
                </a:solidFill>
                <a:effectLst>
                  <a:outerShdw blurRad="38100" dist="38100" dir="2700000" algn="tl">
                    <a:srgbClr val="000000">
                      <a:alpha val="43137"/>
                    </a:srgbClr>
                  </a:outerShdw>
                </a:effectLst>
              </a:rPr>
              <a:t>Assess</a:t>
            </a:r>
            <a:r>
              <a:rPr lang="en-US" dirty="0">
                <a:solidFill>
                  <a:srgbClr val="161645"/>
                </a:solidFill>
              </a:rPr>
              <a:t> we need to:</a:t>
            </a:r>
          </a:p>
          <a:p>
            <a:pPr eaLnBrk="1" hangingPunct="1">
              <a:buFont typeface="Arial" pitchFamily="34" charset="0"/>
              <a:buChar char="•"/>
            </a:pPr>
            <a:endParaRPr lang="en-US" dirty="0">
              <a:solidFill>
                <a:srgbClr val="161645"/>
              </a:solidFill>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Maintain </a:t>
            </a:r>
            <a:r>
              <a:rPr lang="en-US" b="1" dirty="0" smtClean="0">
                <a:solidFill>
                  <a:srgbClr val="161645"/>
                </a:solidFill>
                <a:effectLst>
                  <a:outerShdw blurRad="38100" dist="38100" dir="2700000" algn="tl">
                    <a:srgbClr val="000000">
                      <a:alpha val="43137"/>
                    </a:srgbClr>
                  </a:outerShdw>
                </a:effectLst>
                <a:cs typeface="Times New Roman" pitchFamily="18" charset="0"/>
              </a:rPr>
              <a:t>distance </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Distance </a:t>
            </a:r>
            <a:r>
              <a:rPr lang="en-US" dirty="0">
                <a:solidFill>
                  <a:srgbClr val="161645"/>
                </a:solidFill>
                <a:cs typeface="Times New Roman" pitchFamily="18" charset="0"/>
              </a:rPr>
              <a:t>will usually give the officer more time to assess what kind of attack they may face.</a:t>
            </a:r>
          </a:p>
          <a:p>
            <a:pPr eaLnBrk="1" hangingPunct="1">
              <a:buFont typeface="Arial" pitchFamily="34" charset="0"/>
              <a:buChar char="•"/>
            </a:pP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Have a clear understanding of your force </a:t>
            </a:r>
            <a:r>
              <a:rPr lang="en-US" b="1" dirty="0" smtClean="0">
                <a:solidFill>
                  <a:srgbClr val="161645"/>
                </a:solidFill>
                <a:effectLst>
                  <a:outerShdw blurRad="38100" dist="38100" dir="2700000" algn="tl">
                    <a:srgbClr val="000000">
                      <a:alpha val="43137"/>
                    </a:srgbClr>
                  </a:outerShdw>
                </a:effectLst>
                <a:cs typeface="Times New Roman" pitchFamily="18" charset="0"/>
              </a:rPr>
              <a:t>options </a:t>
            </a:r>
          </a:p>
          <a:p>
            <a:pPr eaLnBrk="1" hangingPunct="1">
              <a:buFont typeface="Arial" pitchFamily="34" charset="0"/>
              <a:buChar char="•"/>
            </a:pPr>
            <a:endParaRPr lang="en-US" sz="800" b="1" dirty="0" smtClean="0">
              <a:solidFill>
                <a:srgbClr val="161645"/>
              </a:solidFill>
              <a:cs typeface="Times New Roman" pitchFamily="18" charset="0"/>
            </a:endParaRPr>
          </a:p>
          <a:p>
            <a:pPr eaLnBrk="1" hangingPunct="1"/>
            <a:r>
              <a:rPr lang="en-US" dirty="0" smtClean="0">
                <a:solidFill>
                  <a:srgbClr val="161645"/>
                </a:solidFill>
                <a:cs typeface="Times New Roman" pitchFamily="18" charset="0"/>
              </a:rPr>
              <a:t>	Knowing </a:t>
            </a:r>
            <a:r>
              <a:rPr lang="en-US" dirty="0">
                <a:solidFill>
                  <a:srgbClr val="161645"/>
                </a:solidFill>
                <a:cs typeface="Times New Roman" pitchFamily="18" charset="0"/>
              </a:rPr>
              <a:t>the use of force policy will allow the officer to quickly recognize what level of control they would be justified in using should the need arise.</a:t>
            </a:r>
            <a:endParaRPr lang="en-US" dirty="0">
              <a:solidFill>
                <a:srgbClr val="161645"/>
              </a:solidFill>
            </a:endParaRPr>
          </a:p>
          <a:p>
            <a:pPr eaLnBrk="1" hangingPunct="1">
              <a:buFont typeface="Arial" pitchFamily="34" charset="0"/>
              <a:buChar char="•"/>
            </a:pPr>
            <a:endParaRPr lang="en-US"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099" name="Rectangle 4"/>
          <p:cNvSpPr>
            <a:spLocks noGrp="1" noChangeArrowheads="1"/>
          </p:cNvSpPr>
          <p:nvPr>
            <p:ph type="subTitle" idx="1"/>
          </p:nvPr>
        </p:nvSpPr>
        <p:spPr>
          <a:xfrm>
            <a:off x="928688" y="1000125"/>
            <a:ext cx="8035800" cy="5715000"/>
          </a:xfrm>
        </p:spPr>
        <p:txBody>
          <a:bodyPr/>
          <a:lstStyle/>
          <a:p>
            <a:pPr algn="l" eaLnBrk="1" hangingPunct="1">
              <a:lnSpc>
                <a:spcPct val="80000"/>
              </a:lnSpc>
              <a:defRPr/>
            </a:pPr>
            <a:endParaRPr lang="en-US" sz="2400" dirty="0">
              <a:solidFill>
                <a:srgbClr val="333399"/>
              </a:solidFill>
            </a:endParaRPr>
          </a:p>
          <a:p>
            <a:pPr marL="342900" indent="-342900" algn="l" eaLnBrk="1" hangingPunct="1">
              <a:lnSpc>
                <a:spcPct val="80000"/>
              </a:lnSpc>
              <a:buFontTx/>
              <a:buChar char="•"/>
              <a:defRPr/>
            </a:pPr>
            <a:r>
              <a:rPr lang="en-US" sz="2800" b="1" dirty="0">
                <a:solidFill>
                  <a:srgbClr val="333399"/>
                </a:solidFill>
                <a:effectLst>
                  <a:outerShdw blurRad="38100" dist="38100" dir="2700000" algn="tl">
                    <a:srgbClr val="000000">
                      <a:alpha val="43137"/>
                    </a:srgbClr>
                  </a:outerShdw>
                </a:effectLst>
              </a:rPr>
              <a:t>Objectives</a:t>
            </a:r>
            <a:r>
              <a:rPr lang="en-US" sz="2800" b="1" dirty="0" smtClean="0">
                <a:solidFill>
                  <a:srgbClr val="333399"/>
                </a:solidFill>
                <a:effectLst>
                  <a:outerShdw blurRad="38100" dist="38100" dir="2700000" algn="tl">
                    <a:srgbClr val="000000">
                      <a:alpha val="43137"/>
                    </a:srgbClr>
                  </a:outerShdw>
                </a:effectLst>
              </a:rPr>
              <a:t>:</a:t>
            </a:r>
          </a:p>
          <a:p>
            <a:pPr marL="342900" indent="-342900" algn="l" eaLnBrk="1" hangingPunct="1">
              <a:lnSpc>
                <a:spcPct val="80000"/>
              </a:lnSpc>
              <a:buFontTx/>
              <a:buChar char="•"/>
              <a:defRPr/>
            </a:pPr>
            <a:endParaRPr lang="en-US" sz="1400" dirty="0">
              <a:solidFill>
                <a:srgbClr val="333399"/>
              </a:solidFill>
            </a:endParaRPr>
          </a:p>
          <a:p>
            <a:pPr marL="914400" lvl="1" indent="-457200" algn="l" eaLnBrk="1" hangingPunct="1">
              <a:lnSpc>
                <a:spcPct val="80000"/>
              </a:lnSpc>
              <a:buFont typeface="Arial" pitchFamily="34" charset="0"/>
              <a:buChar char="•"/>
              <a:defRPr/>
            </a:pPr>
            <a:r>
              <a:rPr lang="en-US" dirty="0" smtClean="0">
                <a:solidFill>
                  <a:srgbClr val="333399"/>
                </a:solidFill>
              </a:rPr>
              <a:t>To </a:t>
            </a:r>
            <a:r>
              <a:rPr lang="en-US" dirty="0">
                <a:solidFill>
                  <a:srgbClr val="333399"/>
                </a:solidFill>
              </a:rPr>
              <a:t>spread awareness in the minds of Security Officers about the need to </a:t>
            </a:r>
            <a:r>
              <a:rPr lang="en-US" dirty="0" smtClean="0">
                <a:solidFill>
                  <a:srgbClr val="333399"/>
                </a:solidFill>
              </a:rPr>
              <a:t>be in an </a:t>
            </a:r>
            <a:r>
              <a:rPr lang="en-US" dirty="0">
                <a:solidFill>
                  <a:srgbClr val="333399"/>
                </a:solidFill>
              </a:rPr>
              <a:t>alert </a:t>
            </a:r>
            <a:r>
              <a:rPr lang="en-US" dirty="0" smtClean="0">
                <a:solidFill>
                  <a:srgbClr val="333399"/>
                </a:solidFill>
              </a:rPr>
              <a:t>state </a:t>
            </a:r>
            <a:r>
              <a:rPr lang="en-US" dirty="0">
                <a:solidFill>
                  <a:srgbClr val="333399"/>
                </a:solidFill>
              </a:rPr>
              <a:t>of </a:t>
            </a:r>
            <a:r>
              <a:rPr lang="en-US" dirty="0" smtClean="0">
                <a:solidFill>
                  <a:srgbClr val="333399"/>
                </a:solidFill>
              </a:rPr>
              <a:t>mind </a:t>
            </a:r>
            <a:r>
              <a:rPr lang="en-US" dirty="0">
                <a:solidFill>
                  <a:srgbClr val="333399"/>
                </a:solidFill>
              </a:rPr>
              <a:t>and avoid potentially dangerous or life threatening </a:t>
            </a:r>
            <a:r>
              <a:rPr lang="en-US" dirty="0" smtClean="0">
                <a:solidFill>
                  <a:srgbClr val="333399"/>
                </a:solidFill>
              </a:rPr>
              <a:t>situations</a:t>
            </a:r>
          </a:p>
          <a:p>
            <a:pPr marL="914400" lvl="1" indent="-457200" algn="l" eaLnBrk="1" hangingPunct="1">
              <a:lnSpc>
                <a:spcPct val="80000"/>
              </a:lnSpc>
              <a:defRPr/>
            </a:pPr>
            <a:endParaRPr lang="en-CA" sz="1400" dirty="0" smtClean="0">
              <a:solidFill>
                <a:srgbClr val="333399"/>
              </a:solidFill>
            </a:endParaRPr>
          </a:p>
          <a:p>
            <a:pPr marL="914400" lvl="1" indent="-457200" algn="l" eaLnBrk="1" hangingPunct="1">
              <a:lnSpc>
                <a:spcPct val="80000"/>
              </a:lnSpc>
              <a:defRPr/>
            </a:pPr>
            <a:endParaRPr lang="en-US" sz="1400" dirty="0">
              <a:solidFill>
                <a:srgbClr val="333399"/>
              </a:solidFill>
            </a:endParaRPr>
          </a:p>
          <a:p>
            <a:pPr marL="914400" lvl="1" indent="-457200" algn="l" eaLnBrk="1" hangingPunct="1">
              <a:lnSpc>
                <a:spcPct val="80000"/>
              </a:lnSpc>
              <a:buFont typeface="Arial" pitchFamily="34" charset="0"/>
              <a:buChar char="•"/>
              <a:defRPr/>
            </a:pPr>
            <a:r>
              <a:rPr lang="en-US" dirty="0">
                <a:solidFill>
                  <a:srgbClr val="333399"/>
                </a:solidFill>
              </a:rPr>
              <a:t>To identify and understand the Seven (7) tactical </a:t>
            </a:r>
            <a:r>
              <a:rPr lang="en-US" dirty="0" smtClean="0">
                <a:solidFill>
                  <a:srgbClr val="333399"/>
                </a:solidFill>
              </a:rPr>
              <a:t>principals</a:t>
            </a:r>
          </a:p>
          <a:p>
            <a:pPr marL="914400" lvl="1" indent="-457200" algn="l" eaLnBrk="1" hangingPunct="1">
              <a:lnSpc>
                <a:spcPct val="80000"/>
              </a:lnSpc>
              <a:buFont typeface="Arial" pitchFamily="34" charset="0"/>
              <a:buChar char="•"/>
              <a:defRPr/>
            </a:pPr>
            <a:endParaRPr lang="en-CA" sz="1400" dirty="0" smtClean="0">
              <a:solidFill>
                <a:srgbClr val="333399"/>
              </a:solidFill>
            </a:endParaRPr>
          </a:p>
          <a:p>
            <a:pPr marL="914400" lvl="1" indent="-457200" algn="l" eaLnBrk="1" hangingPunct="1">
              <a:lnSpc>
                <a:spcPct val="80000"/>
              </a:lnSpc>
              <a:buFont typeface="Arial" pitchFamily="34" charset="0"/>
              <a:buChar char="•"/>
              <a:defRPr/>
            </a:pPr>
            <a:endParaRPr lang="en-US" sz="1400" dirty="0">
              <a:solidFill>
                <a:srgbClr val="333399"/>
              </a:solidFill>
            </a:endParaRPr>
          </a:p>
          <a:p>
            <a:pPr marL="914400" lvl="1" indent="-457200" algn="l" eaLnBrk="1" hangingPunct="1">
              <a:lnSpc>
                <a:spcPct val="80000"/>
              </a:lnSpc>
              <a:buFont typeface="Arial" pitchFamily="34" charset="0"/>
              <a:buChar char="•"/>
              <a:defRPr/>
            </a:pPr>
            <a:r>
              <a:rPr lang="en-US" dirty="0">
                <a:solidFill>
                  <a:srgbClr val="333399"/>
                </a:solidFill>
              </a:rPr>
              <a:t>To emphasize the potential for threats, and to avoid complacency</a:t>
            </a:r>
          </a:p>
          <a:p>
            <a:pPr lvl="1" algn="l" eaLnBrk="1" hangingPunct="1">
              <a:lnSpc>
                <a:spcPct val="80000"/>
              </a:lnSpc>
              <a:defRPr/>
            </a:pPr>
            <a:endParaRPr lang="en-US" sz="1600" dirty="0" smtClean="0">
              <a:solidFill>
                <a:schemeClr val="accent2"/>
              </a:solidFill>
            </a:endParaRPr>
          </a:p>
        </p:txBody>
      </p:sp>
      <p:sp>
        <p:nvSpPr>
          <p:cNvPr id="7" name="TextBox 6"/>
          <p:cNvSpPr txBox="1"/>
          <p:nvPr/>
        </p:nvSpPr>
        <p:spPr>
          <a:xfrm>
            <a:off x="3000375" y="71438"/>
            <a:ext cx="3500438" cy="646112"/>
          </a:xfrm>
          <a:prstGeom prst="rect">
            <a:avLst/>
          </a:prstGeom>
          <a:noFill/>
        </p:spPr>
        <p:txBody>
          <a:bodyPr>
            <a:spAutoFit/>
          </a:bodyPr>
          <a:lstStyle/>
          <a:p>
            <a:pPr algn="ctr">
              <a:defRPr/>
            </a:pPr>
            <a:r>
              <a:rPr lang="en-US" sz="3600" dirty="0">
                <a:solidFill>
                  <a:schemeClr val="accent3"/>
                </a:solidFill>
                <a:latin typeface="Arial" charset="0"/>
              </a:rPr>
              <a:t>OBJECTIVES</a:t>
            </a:r>
          </a:p>
        </p:txBody>
      </p:sp>
    </p:spTree>
  </p:cSld>
  <p:clrMapOvr>
    <a:masterClrMapping/>
  </p:clrMapOvr>
  <p:transition spd="slow">
    <p:push dir="u"/>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5909310"/>
          </a:xfrm>
          <a:prstGeom prst="rect">
            <a:avLst/>
          </a:prstGeom>
          <a:noFill/>
        </p:spPr>
        <p:txBody>
          <a:bodyPr>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buFont typeface="Arial" pitchFamily="34" charset="0"/>
              <a:buChar char="•"/>
            </a:pPr>
            <a:r>
              <a:rPr lang="en-US" dirty="0">
                <a:solidFill>
                  <a:srgbClr val="161645"/>
                </a:solidFill>
              </a:rPr>
              <a:t>In order to increase the Officers ability to </a:t>
            </a:r>
            <a:r>
              <a:rPr lang="en-US" b="1" dirty="0">
                <a:solidFill>
                  <a:srgbClr val="161645"/>
                </a:solidFill>
                <a:effectLst>
                  <a:outerShdw blurRad="38100" dist="38100" dir="2700000" algn="tl">
                    <a:srgbClr val="000000">
                      <a:alpha val="43137"/>
                    </a:srgbClr>
                  </a:outerShdw>
                </a:effectLst>
              </a:rPr>
              <a:t>Act</a:t>
            </a:r>
            <a:r>
              <a:rPr lang="en-US" dirty="0">
                <a:solidFill>
                  <a:srgbClr val="161645"/>
                </a:solidFill>
              </a:rPr>
              <a:t> we need to:</a:t>
            </a:r>
          </a:p>
          <a:p>
            <a:pPr eaLnBrk="1" hangingPunct="1">
              <a:buFont typeface="Arial" pitchFamily="34" charset="0"/>
              <a:buChar char="•"/>
            </a:pPr>
            <a:endParaRPr lang="en-US" dirty="0">
              <a:solidFill>
                <a:srgbClr val="161645"/>
              </a:solidFill>
            </a:endParaRPr>
          </a:p>
          <a:p>
            <a:pPr algn="just"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Spinal </a:t>
            </a:r>
            <a:r>
              <a:rPr lang="en-US" b="1" dirty="0" smtClean="0">
                <a:solidFill>
                  <a:srgbClr val="161645"/>
                </a:solidFill>
                <a:effectLst>
                  <a:outerShdw blurRad="38100" dist="38100" dir="2700000" algn="tl">
                    <a:srgbClr val="000000">
                      <a:alpha val="43137"/>
                    </a:srgbClr>
                  </a:outerShdw>
                </a:effectLst>
                <a:cs typeface="Times New Roman" pitchFamily="18" charset="0"/>
              </a:rPr>
              <a:t>tuning</a:t>
            </a:r>
          </a:p>
          <a:p>
            <a:pPr algn="just"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Spinal </a:t>
            </a:r>
            <a:r>
              <a:rPr lang="en-US" dirty="0">
                <a:solidFill>
                  <a:srgbClr val="161645"/>
                </a:solidFill>
                <a:cs typeface="Times New Roman" pitchFamily="18" charset="0"/>
              </a:rPr>
              <a:t>tuning can be described as formulating a response to an anticipated threat. For example, you might approach a subject with a physical defense tactic already in your mind should the subject attack (" what if plan").</a:t>
            </a:r>
          </a:p>
          <a:p>
            <a:pPr algn="just" eaLnBrk="1" hangingPunct="1">
              <a:buFont typeface="Arial" pitchFamily="34" charset="0"/>
              <a:buChar char="•"/>
            </a:pPr>
            <a:endParaRPr lang="en-US" dirty="0">
              <a:solidFill>
                <a:srgbClr val="161645"/>
              </a:solidFill>
              <a:cs typeface="Times New Roman" pitchFamily="18" charset="0"/>
            </a:endParaRPr>
          </a:p>
          <a:p>
            <a:pPr algn="just" eaLnBrk="1" hangingPunct="1">
              <a:buFont typeface="Arial" pitchFamily="34" charset="0"/>
              <a:buChar char="•"/>
            </a:pPr>
            <a:endParaRPr lang="en-US" dirty="0">
              <a:solidFill>
                <a:srgbClr val="161645"/>
              </a:solidFill>
              <a:cs typeface="Times New Roman" pitchFamily="18" charset="0"/>
            </a:endParaRPr>
          </a:p>
          <a:p>
            <a:pPr algn="just" eaLnBrk="1" hangingPunct="1">
              <a:buFont typeface="Arial" pitchFamily="34" charset="0"/>
              <a:buChar char="•"/>
            </a:pPr>
            <a:endParaRPr lang="en-US" dirty="0">
              <a:solidFill>
                <a:srgbClr val="161645"/>
              </a:solidFill>
              <a:cs typeface="Times New Roman" pitchFamily="18" charset="0"/>
            </a:endParaRPr>
          </a:p>
          <a:p>
            <a:pPr algn="just" eaLnBrk="1" hangingPunct="1">
              <a:buFont typeface="Arial" pitchFamily="34" charset="0"/>
              <a:buChar char="•"/>
            </a:pP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r>
              <a:rPr lang="en-US" b="1" dirty="0">
                <a:solidFill>
                  <a:srgbClr val="161645"/>
                </a:solidFill>
                <a:effectLst>
                  <a:outerShdw blurRad="38100" dist="38100" dir="2700000" algn="tl">
                    <a:srgbClr val="000000">
                      <a:alpha val="43137"/>
                    </a:srgbClr>
                  </a:outerShdw>
                </a:effectLst>
                <a:cs typeface="Times New Roman" pitchFamily="18" charset="0"/>
              </a:rPr>
              <a:t>Stay in physical </a:t>
            </a:r>
            <a:r>
              <a:rPr lang="en-US" b="1" dirty="0" smtClean="0">
                <a:solidFill>
                  <a:srgbClr val="161645"/>
                </a:solidFill>
                <a:effectLst>
                  <a:outerShdw blurRad="38100" dist="38100" dir="2700000" algn="tl">
                    <a:srgbClr val="000000">
                      <a:alpha val="43137"/>
                    </a:srgbClr>
                  </a:outerShdw>
                </a:effectLst>
                <a:cs typeface="Times New Roman" pitchFamily="18" charset="0"/>
              </a:rPr>
              <a:t>shape </a:t>
            </a:r>
          </a:p>
          <a:p>
            <a:pPr eaLnBrk="1" hangingPunct="1"/>
            <a:r>
              <a:rPr lang="en-US" b="1" dirty="0" smtClean="0">
                <a:solidFill>
                  <a:srgbClr val="161645"/>
                </a:solidFill>
                <a:cs typeface="Times New Roman" pitchFamily="18" charset="0"/>
              </a:rPr>
              <a:t>	</a:t>
            </a:r>
            <a:r>
              <a:rPr lang="en-US" dirty="0" smtClean="0">
                <a:solidFill>
                  <a:srgbClr val="161645"/>
                </a:solidFill>
                <a:cs typeface="Times New Roman" pitchFamily="18" charset="0"/>
              </a:rPr>
              <a:t>If </a:t>
            </a:r>
            <a:r>
              <a:rPr lang="en-US" dirty="0">
                <a:solidFill>
                  <a:srgbClr val="161645"/>
                </a:solidFill>
                <a:cs typeface="Times New Roman" pitchFamily="18" charset="0"/>
              </a:rPr>
              <a:t>you are attacked, it will require strength and anaerobic endurance to defend yourself. If you are out of shape, your ability to defend yourself will decrease.</a:t>
            </a: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endParaRPr lang="en-US" dirty="0">
              <a:solidFill>
                <a:srgbClr val="161645"/>
              </a:solidFill>
            </a:endParaRPr>
          </a:p>
        </p:txBody>
      </p:sp>
      <p:pic>
        <p:nvPicPr>
          <p:cNvPr id="3" name="boxer punches after knockout.mp4">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2843808" y="2852936"/>
            <a:ext cx="3048000" cy="2286000"/>
          </a:xfrm>
          <a:prstGeom prst="rect">
            <a:avLst/>
          </a:prstGeom>
        </p:spPr>
      </p:pic>
    </p:spTree>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r>
              <a:rPr lang="en-US" sz="3600" dirty="0">
                <a:solidFill>
                  <a:schemeClr val="accent3"/>
                </a:solidFill>
                <a:latin typeface="Arial" charset="0"/>
              </a:rPr>
              <a:t>The Tactical Battle</a:t>
            </a:r>
          </a:p>
        </p:txBody>
      </p:sp>
      <p:sp>
        <p:nvSpPr>
          <p:cNvPr id="2" name="TextBox 1"/>
          <p:cNvSpPr txBox="1"/>
          <p:nvPr/>
        </p:nvSpPr>
        <p:spPr>
          <a:xfrm>
            <a:off x="971550" y="1052513"/>
            <a:ext cx="8064500" cy="5355312"/>
          </a:xfrm>
          <a:prstGeom prst="rect">
            <a:avLst/>
          </a:prstGeom>
          <a:noFill/>
        </p:spPr>
        <p:txBody>
          <a:bodyPr>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buFont typeface="Arial" pitchFamily="34" charset="0"/>
              <a:buChar char="•"/>
            </a:pPr>
            <a:r>
              <a:rPr lang="en-US" dirty="0" smtClean="0">
                <a:solidFill>
                  <a:srgbClr val="161645"/>
                </a:solidFill>
              </a:rPr>
              <a:t>Sometimes an officer may need to consider disengagement from a subject.</a:t>
            </a:r>
          </a:p>
          <a:p>
            <a:pPr eaLnBrk="1" hangingPunct="1">
              <a:buFont typeface="Arial" pitchFamily="34" charset="0"/>
              <a:buChar char="•"/>
            </a:pPr>
            <a:endParaRPr lang="en-US" dirty="0" smtClean="0">
              <a:solidFill>
                <a:srgbClr val="161645"/>
              </a:solidFill>
              <a:cs typeface="Times New Roman" pitchFamily="18" charset="0"/>
            </a:endParaRPr>
          </a:p>
          <a:p>
            <a:pPr eaLnBrk="1" hangingPunct="1">
              <a:buFont typeface="Arial" pitchFamily="34" charset="0"/>
              <a:buChar char="•"/>
            </a:pPr>
            <a:r>
              <a:rPr lang="en-US" dirty="0" smtClean="0">
                <a:solidFill>
                  <a:srgbClr val="161645"/>
                </a:solidFill>
                <a:cs typeface="Times New Roman" pitchFamily="18" charset="0"/>
              </a:rPr>
              <a:t>It should be considered if the officer does not have an </a:t>
            </a:r>
            <a:r>
              <a:rPr lang="en-US" b="1" dirty="0" smtClean="0">
                <a:solidFill>
                  <a:srgbClr val="161645"/>
                </a:solidFill>
                <a:effectLst>
                  <a:outerShdw blurRad="38100" dist="38100" dir="2700000" algn="tl">
                    <a:srgbClr val="000000">
                      <a:alpha val="43137"/>
                    </a:srgbClr>
                  </a:outerShdw>
                </a:effectLst>
                <a:cs typeface="Times New Roman" pitchFamily="18" charset="0"/>
              </a:rPr>
              <a:t>ADVANTAGE</a:t>
            </a:r>
            <a:r>
              <a:rPr lang="en-US" dirty="0" smtClean="0">
                <a:solidFill>
                  <a:srgbClr val="161645"/>
                </a:solidFill>
                <a:cs typeface="Times New Roman" pitchFamily="18" charset="0"/>
              </a:rPr>
              <a:t> in:</a:t>
            </a:r>
          </a:p>
          <a:p>
            <a:pPr eaLnBrk="1" hangingPunct="1">
              <a:buFont typeface="Arial" pitchFamily="34" charset="0"/>
              <a:buChar char="•"/>
            </a:pPr>
            <a:endParaRPr lang="en-US" dirty="0" smtClean="0">
              <a:solidFill>
                <a:srgbClr val="161645"/>
              </a:solidFill>
              <a:cs typeface="Times New Roman" pitchFamily="18" charset="0"/>
            </a:endParaRPr>
          </a:p>
          <a:p>
            <a:pPr eaLnBrk="1" hangingPunct="1">
              <a:buFont typeface="Arial" pitchFamily="34" charset="0"/>
              <a:buChar char="•"/>
            </a:pPr>
            <a:endParaRPr lang="en-US" dirty="0" smtClean="0">
              <a:solidFill>
                <a:srgbClr val="161645"/>
              </a:solidFill>
              <a:cs typeface="Times New Roman" pitchFamily="18" charset="0"/>
            </a:endParaRPr>
          </a:p>
          <a:p>
            <a:pPr eaLnBrk="1" hangingPunct="1">
              <a:buFont typeface="Arial" pitchFamily="34" charset="0"/>
              <a:buChar char="•"/>
            </a:pPr>
            <a:r>
              <a:rPr lang="en-US" b="1" dirty="0" smtClean="0">
                <a:solidFill>
                  <a:srgbClr val="161645"/>
                </a:solidFill>
                <a:effectLst>
                  <a:outerShdw blurRad="38100" dist="38100" dir="2700000" algn="tl">
                    <a:srgbClr val="000000">
                      <a:alpha val="43137"/>
                    </a:srgbClr>
                  </a:outerShdw>
                </a:effectLst>
                <a:cs typeface="Times New Roman" pitchFamily="18" charset="0"/>
              </a:rPr>
              <a:t>1. Weapons</a:t>
            </a:r>
          </a:p>
          <a:p>
            <a:pPr lvl="1" eaLnBrk="1" hangingPunct="1">
              <a:buFont typeface="Arial" pitchFamily="34" charset="0"/>
              <a:buChar char="•"/>
            </a:pPr>
            <a:r>
              <a:rPr lang="en-US" dirty="0" smtClean="0">
                <a:solidFill>
                  <a:srgbClr val="161645"/>
                </a:solidFill>
                <a:cs typeface="Times New Roman" pitchFamily="18" charset="0"/>
              </a:rPr>
              <a:t>What are you armed with, what are they armed with?</a:t>
            </a:r>
          </a:p>
          <a:p>
            <a:pPr lvl="1" eaLnBrk="1" hangingPunct="1">
              <a:buFont typeface="Arial" pitchFamily="34" charset="0"/>
              <a:buChar char="•"/>
            </a:pPr>
            <a:r>
              <a:rPr lang="en-US" dirty="0" smtClean="0">
                <a:solidFill>
                  <a:srgbClr val="161645"/>
                </a:solidFill>
                <a:cs typeface="Times New Roman" pitchFamily="18" charset="0"/>
              </a:rPr>
              <a:t>What is the range of your weapons? Theirs?</a:t>
            </a:r>
          </a:p>
          <a:p>
            <a:pPr lvl="1" eaLnBrk="1" hangingPunct="1">
              <a:buFont typeface="Arial" pitchFamily="34" charset="0"/>
              <a:buChar char="•"/>
            </a:pPr>
            <a:endParaRPr lang="en-US" dirty="0" smtClean="0">
              <a:solidFill>
                <a:srgbClr val="161645"/>
              </a:solidFill>
              <a:cs typeface="Times New Roman" pitchFamily="18" charset="0"/>
            </a:endParaRPr>
          </a:p>
          <a:p>
            <a:pPr eaLnBrk="1" hangingPunct="1">
              <a:buFont typeface="Arial" pitchFamily="34" charset="0"/>
              <a:buChar char="•"/>
            </a:pPr>
            <a:r>
              <a:rPr lang="en-US" b="1" dirty="0" smtClean="0">
                <a:solidFill>
                  <a:srgbClr val="161645"/>
                </a:solidFill>
                <a:effectLst>
                  <a:outerShdw blurRad="38100" dist="38100" dir="2700000" algn="tl">
                    <a:srgbClr val="000000">
                      <a:alpha val="43137"/>
                    </a:srgbClr>
                  </a:outerShdw>
                </a:effectLst>
                <a:cs typeface="Times New Roman" pitchFamily="18" charset="0"/>
              </a:rPr>
              <a:t>2. Numbers</a:t>
            </a:r>
          </a:p>
          <a:p>
            <a:pPr lvl="1" eaLnBrk="1" hangingPunct="1">
              <a:buFont typeface="Arial" pitchFamily="34" charset="0"/>
              <a:buChar char="•"/>
            </a:pPr>
            <a:r>
              <a:rPr lang="en-US" dirty="0" smtClean="0">
                <a:solidFill>
                  <a:srgbClr val="161645"/>
                </a:solidFill>
                <a:cs typeface="Times New Roman" pitchFamily="18" charset="0"/>
              </a:rPr>
              <a:t>How many bad guys?</a:t>
            </a:r>
          </a:p>
          <a:p>
            <a:pPr lvl="1" eaLnBrk="1" hangingPunct="1">
              <a:buFont typeface="Arial" pitchFamily="34" charset="0"/>
              <a:buChar char="•"/>
            </a:pPr>
            <a:r>
              <a:rPr lang="en-US" dirty="0" smtClean="0">
                <a:solidFill>
                  <a:srgbClr val="161645"/>
                </a:solidFill>
                <a:cs typeface="Times New Roman" pitchFamily="18" charset="0"/>
              </a:rPr>
              <a:t>Where is backup? How much backup?</a:t>
            </a:r>
          </a:p>
          <a:p>
            <a:pPr lvl="1" eaLnBrk="1" hangingPunct="1">
              <a:buFont typeface="Arial" pitchFamily="34" charset="0"/>
              <a:buChar char="•"/>
            </a:pPr>
            <a:endParaRPr lang="en-US" dirty="0" smtClean="0">
              <a:solidFill>
                <a:srgbClr val="161645"/>
              </a:solidFill>
              <a:cs typeface="Times New Roman" pitchFamily="18" charset="0"/>
            </a:endParaRPr>
          </a:p>
          <a:p>
            <a:pPr eaLnBrk="1" hangingPunct="1">
              <a:buFont typeface="Arial" pitchFamily="34" charset="0"/>
              <a:buChar char="•"/>
            </a:pPr>
            <a:r>
              <a:rPr lang="en-US" b="1" dirty="0" smtClean="0">
                <a:solidFill>
                  <a:srgbClr val="161645"/>
                </a:solidFill>
                <a:effectLst>
                  <a:outerShdw blurRad="38100" dist="38100" dir="2700000" algn="tl">
                    <a:srgbClr val="000000">
                      <a:alpha val="43137"/>
                    </a:srgbClr>
                  </a:outerShdw>
                </a:effectLst>
                <a:cs typeface="Times New Roman" pitchFamily="18" charset="0"/>
              </a:rPr>
              <a:t>3. Tactics</a:t>
            </a:r>
          </a:p>
          <a:p>
            <a:pPr lvl="1" eaLnBrk="1" hangingPunct="1">
              <a:buFont typeface="Arial" pitchFamily="34" charset="0"/>
              <a:buChar char="•"/>
            </a:pPr>
            <a:r>
              <a:rPr lang="en-US" dirty="0" smtClean="0">
                <a:solidFill>
                  <a:srgbClr val="161645"/>
                </a:solidFill>
                <a:cs typeface="Times New Roman" pitchFamily="18" charset="0"/>
              </a:rPr>
              <a:t>How much training do you have? The subjects?</a:t>
            </a:r>
          </a:p>
          <a:p>
            <a:pPr lvl="1" eaLnBrk="1" hangingPunct="1">
              <a:buFont typeface="Arial" pitchFamily="34" charset="0"/>
              <a:buChar char="•"/>
            </a:pPr>
            <a:r>
              <a:rPr lang="en-US" dirty="0" smtClean="0">
                <a:solidFill>
                  <a:srgbClr val="161645"/>
                </a:solidFill>
                <a:cs typeface="Times New Roman" pitchFamily="18" charset="0"/>
              </a:rPr>
              <a:t>Do you have cover? Does the subject?</a:t>
            </a:r>
          </a:p>
          <a:p>
            <a:pPr lvl="1" eaLnBrk="1" hangingPunct="1">
              <a:buFont typeface="Arial" pitchFamily="34" charset="0"/>
              <a:buChar char="•"/>
            </a:pPr>
            <a:r>
              <a:rPr lang="en-US" dirty="0" smtClean="0">
                <a:solidFill>
                  <a:srgbClr val="161645"/>
                </a:solidFill>
                <a:cs typeface="Times New Roman" pitchFamily="18" charset="0"/>
              </a:rPr>
              <a:t>Can you effectively make the arrest?</a:t>
            </a:r>
            <a:endParaRPr lang="en-US" dirty="0">
              <a:solidFill>
                <a:srgbClr val="161645"/>
              </a:solidFill>
              <a:cs typeface="Times New Roman" pitchFamily="18" charset="0"/>
            </a:endParaRPr>
          </a:p>
          <a:p>
            <a:pPr eaLnBrk="1" hangingPunct="1">
              <a:buFont typeface="Arial" pitchFamily="34" charset="0"/>
              <a:buChar char="•"/>
            </a:pP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endParaRPr lang="en-US"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1588" y="0"/>
            <a:ext cx="9144001"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87563" y="71438"/>
            <a:ext cx="5072062" cy="646112"/>
          </a:xfrm>
          <a:prstGeom prst="rect">
            <a:avLst/>
          </a:prstGeom>
          <a:noFill/>
        </p:spPr>
        <p:txBody>
          <a:bodyPr>
            <a:spAutoFit/>
          </a:bodyPr>
          <a:lstStyle/>
          <a:p>
            <a:pPr algn="ctr">
              <a:defRPr/>
            </a:pPr>
            <a:endParaRPr lang="en-US" sz="3600" dirty="0">
              <a:solidFill>
                <a:schemeClr val="accent3"/>
              </a:solidFill>
              <a:latin typeface="Arial" charset="0"/>
            </a:endParaRPr>
          </a:p>
        </p:txBody>
      </p:sp>
      <p:sp>
        <p:nvSpPr>
          <p:cNvPr id="2" name="TextBox 1"/>
          <p:cNvSpPr txBox="1"/>
          <p:nvPr/>
        </p:nvSpPr>
        <p:spPr>
          <a:xfrm>
            <a:off x="2411760" y="2636912"/>
            <a:ext cx="4680570" cy="1384995"/>
          </a:xfrm>
          <a:prstGeom prst="rect">
            <a:avLst/>
          </a:prstGeom>
          <a:noFill/>
        </p:spPr>
        <p:txBody>
          <a:bodyPr wrap="square">
            <a:spAutoFit/>
          </a:bodyPr>
          <a:lstStyle>
            <a:lvl1pPr marL="285750" indent="-28575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sz="4800" b="1" dirty="0" smtClean="0">
                <a:solidFill>
                  <a:srgbClr val="161645"/>
                </a:solidFill>
                <a:cs typeface="Times New Roman" pitchFamily="18" charset="0"/>
              </a:rPr>
              <a:t>Need a Break?</a:t>
            </a:r>
            <a:endParaRPr lang="en-US" sz="4800" b="1" dirty="0">
              <a:solidFill>
                <a:srgbClr val="161645"/>
              </a:solidFill>
              <a:cs typeface="Times New Roman" pitchFamily="18" charset="0"/>
            </a:endParaRPr>
          </a:p>
          <a:p>
            <a:pPr eaLnBrk="1" hangingPunct="1">
              <a:buFont typeface="Arial" pitchFamily="34" charset="0"/>
              <a:buChar char="•"/>
            </a:pPr>
            <a:endParaRPr lang="en-US" dirty="0">
              <a:solidFill>
                <a:srgbClr val="161645"/>
              </a:solidFill>
              <a:latin typeface="Times New Roman" pitchFamily="18" charset="0"/>
              <a:cs typeface="Times New Roman" pitchFamily="18" charset="0"/>
            </a:endParaRPr>
          </a:p>
          <a:p>
            <a:pPr eaLnBrk="1" hangingPunct="1">
              <a:buFont typeface="Arial" pitchFamily="34" charset="0"/>
              <a:buChar char="•"/>
            </a:pPr>
            <a:endParaRPr lang="en-US" dirty="0">
              <a:solidFill>
                <a:srgbClr val="161645"/>
              </a:solidFill>
            </a:endParaRPr>
          </a:p>
        </p:txBody>
      </p:sp>
    </p:spTree>
  </p:cSld>
  <p:clrMapOvr>
    <a:masterClrMapping/>
  </p:clrMapOvr>
  <p:transition spd="slow">
    <p:push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486287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Verbalization</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De-escalation</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Threat Cues</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Use of Cover</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Time/Distance Ratio</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1+1 Rule</a:t>
            </a:r>
          </a:p>
          <a:p>
            <a:pPr fontAlgn="auto">
              <a:spcBef>
                <a:spcPts val="0"/>
              </a:spcBef>
              <a:spcAft>
                <a:spcPts val="0"/>
              </a:spcAft>
              <a:buFontTx/>
              <a:buChar char="•"/>
              <a:defRPr/>
            </a:pPr>
            <a:endParaRPr lang="en-US" sz="1200" kern="0" dirty="0" smtClean="0">
              <a:solidFill>
                <a:srgbClr val="333399"/>
              </a:solidFill>
              <a:effectLst>
                <a:outerShdw blurRad="38100" dist="38100" dir="2700000" algn="tl">
                  <a:srgbClr val="000000">
                    <a:alpha val="43137"/>
                  </a:srgbClr>
                </a:outerShdw>
              </a:effectLst>
            </a:endParaRPr>
          </a:p>
          <a:p>
            <a:pPr fontAlgn="auto">
              <a:spcBef>
                <a:spcPts val="0"/>
              </a:spcBef>
              <a:spcAft>
                <a:spcPts val="0"/>
              </a:spcAft>
              <a:buFontTx/>
              <a:buChar char="•"/>
              <a:defRPr/>
            </a:pPr>
            <a:r>
              <a:rPr lang="en-US" sz="2800" kern="0" dirty="0" smtClean="0">
                <a:solidFill>
                  <a:srgbClr val="333399"/>
                </a:solidFill>
                <a:effectLst>
                  <a:outerShdw blurRad="38100" dist="38100" dir="2700000" algn="tl">
                    <a:srgbClr val="000000">
                      <a:alpha val="43137"/>
                    </a:srgbClr>
                  </a:outerShdw>
                </a:effectLst>
              </a:rPr>
              <a:t>Win Mentality</a:t>
            </a:r>
            <a:r>
              <a:rPr lang="en-US" sz="2800" kern="0" dirty="0" smtClean="0">
                <a:solidFill>
                  <a:srgbClr val="000000"/>
                </a:solidFill>
                <a:effectLst>
                  <a:outerShdw blurRad="38100" dist="38100" dir="2700000" algn="tl">
                    <a:srgbClr val="000000">
                      <a:alpha val="43137"/>
                    </a:srgbClr>
                  </a:outerShdw>
                </a:effectLst>
              </a:rPr>
              <a:t> </a:t>
            </a:r>
          </a:p>
          <a:p>
            <a:pPr fontAlgn="auto">
              <a:spcBef>
                <a:spcPct val="50000"/>
              </a:spcBef>
              <a:spcAft>
                <a:spcPts val="0"/>
              </a:spcAft>
              <a:buFontTx/>
              <a:buChar char="•"/>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366236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Verbalization</a:t>
            </a:r>
          </a:p>
          <a:p>
            <a:pPr marL="457200" lvl="1" indent="0">
              <a:spcBef>
                <a:spcPct val="50000"/>
              </a:spcBef>
              <a:buFontTx/>
              <a:buChar char="•"/>
              <a:defRPr/>
            </a:pPr>
            <a:r>
              <a:rPr lang="en-US" dirty="0" smtClean="0">
                <a:solidFill>
                  <a:srgbClr val="333399"/>
                </a:solidFill>
              </a:rPr>
              <a:t>Lowest Force option</a:t>
            </a:r>
          </a:p>
          <a:p>
            <a:pPr marL="457200" lvl="1" indent="0">
              <a:spcBef>
                <a:spcPct val="50000"/>
              </a:spcBef>
              <a:buFontTx/>
              <a:buChar char="•"/>
              <a:defRPr/>
            </a:pPr>
            <a:r>
              <a:rPr lang="en-US" dirty="0" smtClean="0">
                <a:solidFill>
                  <a:srgbClr val="333399"/>
                </a:solidFill>
              </a:rPr>
              <a:t>Most often used in any situation</a:t>
            </a:r>
          </a:p>
          <a:p>
            <a:pPr marL="457200" lvl="1" indent="0">
              <a:spcBef>
                <a:spcPct val="50000"/>
              </a:spcBef>
              <a:buFontTx/>
              <a:buChar char="•"/>
              <a:defRPr/>
            </a:pPr>
            <a:r>
              <a:rPr lang="en-US" dirty="0" smtClean="0">
                <a:solidFill>
                  <a:srgbClr val="333399"/>
                </a:solidFill>
              </a:rPr>
              <a:t>You must understand how communication between people works</a:t>
            </a:r>
          </a:p>
          <a:p>
            <a:pPr marL="914400" lvl="2" indent="0">
              <a:spcBef>
                <a:spcPct val="50000"/>
              </a:spcBef>
              <a:buFontTx/>
              <a:buChar char="•"/>
              <a:defRPr/>
            </a:pPr>
            <a:r>
              <a:rPr lang="en-US" dirty="0" smtClean="0">
                <a:solidFill>
                  <a:srgbClr val="333399"/>
                </a:solidFill>
              </a:rPr>
              <a:t>Tone of Voice</a:t>
            </a:r>
          </a:p>
          <a:p>
            <a:pPr marL="914400" lvl="2" indent="0">
              <a:spcBef>
                <a:spcPct val="50000"/>
              </a:spcBef>
              <a:buFontTx/>
              <a:buChar char="•"/>
              <a:defRPr/>
            </a:pPr>
            <a:r>
              <a:rPr lang="en-US" dirty="0" smtClean="0">
                <a:solidFill>
                  <a:srgbClr val="333399"/>
                </a:solidFill>
              </a:rPr>
              <a:t>Wording</a:t>
            </a:r>
          </a:p>
          <a:p>
            <a:pPr marL="914400" lvl="2" indent="0">
              <a:spcBef>
                <a:spcPct val="50000"/>
              </a:spcBef>
              <a:buFontTx/>
              <a:buChar char="•"/>
              <a:defRPr/>
            </a:pPr>
            <a:r>
              <a:rPr lang="en-US" dirty="0" smtClean="0">
                <a:solidFill>
                  <a:srgbClr val="333399"/>
                </a:solidFill>
              </a:rPr>
              <a:t>Body Language (eye contact, expressions, and gestures)</a:t>
            </a:r>
          </a:p>
          <a:p>
            <a:pPr fontAlgn="auto">
              <a:spcBef>
                <a:spcPct val="50000"/>
              </a:spcBef>
              <a:spcAft>
                <a:spcPts val="0"/>
              </a:spcAft>
              <a:buFontTx/>
              <a:buChar char="•"/>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46323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De-escalation</a:t>
            </a:r>
          </a:p>
          <a:p>
            <a:pPr marL="457200" lvl="1" indent="0">
              <a:spcBef>
                <a:spcPct val="50000"/>
              </a:spcBef>
              <a:buFontTx/>
              <a:buChar char="•"/>
              <a:defRPr/>
            </a:pPr>
            <a:r>
              <a:rPr lang="en-US" dirty="0" smtClean="0">
                <a:solidFill>
                  <a:srgbClr val="333399"/>
                </a:solidFill>
              </a:rPr>
              <a:t>Offer the subject the option to cease, surrender, or end the conflict or confrontation</a:t>
            </a:r>
          </a:p>
          <a:p>
            <a:pPr marL="457200" lvl="1" indent="0">
              <a:spcBef>
                <a:spcPct val="50000"/>
              </a:spcBef>
              <a:buFontTx/>
              <a:buChar char="•"/>
              <a:defRPr/>
            </a:pPr>
            <a:r>
              <a:rPr lang="en-US" dirty="0" smtClean="0">
                <a:solidFill>
                  <a:srgbClr val="333399"/>
                </a:solidFill>
              </a:rPr>
              <a:t>The majority of people do not wish to fight</a:t>
            </a:r>
          </a:p>
          <a:p>
            <a:pPr marL="457200" lvl="1" indent="0">
              <a:spcBef>
                <a:spcPct val="50000"/>
              </a:spcBef>
              <a:buFontTx/>
              <a:buChar char="•"/>
              <a:defRPr/>
            </a:pPr>
            <a:r>
              <a:rPr lang="en-US" dirty="0" smtClean="0">
                <a:solidFill>
                  <a:srgbClr val="333399"/>
                </a:solidFill>
              </a:rPr>
              <a:t>Give the subject options</a:t>
            </a:r>
          </a:p>
          <a:p>
            <a:pPr marL="914400" lvl="2" indent="0">
              <a:spcBef>
                <a:spcPct val="50000"/>
              </a:spcBef>
              <a:buFontTx/>
              <a:buChar char="•"/>
              <a:defRPr/>
            </a:pPr>
            <a:r>
              <a:rPr lang="en-US" dirty="0" smtClean="0">
                <a:solidFill>
                  <a:srgbClr val="333399"/>
                </a:solidFill>
              </a:rPr>
              <a:t>Don’t Move</a:t>
            </a:r>
          </a:p>
          <a:p>
            <a:pPr marL="914400" lvl="2" indent="0">
              <a:spcBef>
                <a:spcPct val="50000"/>
              </a:spcBef>
              <a:buFontTx/>
              <a:buChar char="•"/>
              <a:defRPr/>
            </a:pPr>
            <a:r>
              <a:rPr lang="en-US" dirty="0" smtClean="0">
                <a:solidFill>
                  <a:srgbClr val="333399"/>
                </a:solidFill>
              </a:rPr>
              <a:t>Stop</a:t>
            </a:r>
          </a:p>
          <a:p>
            <a:pPr marL="914400" lvl="2" indent="0">
              <a:spcBef>
                <a:spcPct val="50000"/>
              </a:spcBef>
              <a:buFontTx/>
              <a:buChar char="•"/>
              <a:defRPr/>
            </a:pPr>
            <a:r>
              <a:rPr lang="en-US" dirty="0" smtClean="0">
                <a:solidFill>
                  <a:srgbClr val="333399"/>
                </a:solidFill>
              </a:rPr>
              <a:t>Do it now</a:t>
            </a:r>
          </a:p>
          <a:p>
            <a:pPr marL="457200" lvl="1" indent="0">
              <a:spcBef>
                <a:spcPct val="50000"/>
              </a:spcBef>
              <a:buFontTx/>
              <a:buChar char="•"/>
              <a:defRPr/>
            </a:pPr>
            <a:r>
              <a:rPr lang="en-US" dirty="0" smtClean="0">
                <a:solidFill>
                  <a:srgbClr val="333399"/>
                </a:solidFill>
              </a:rPr>
              <a:t>If the subject complies, you must lower your level of force to the corresponding level</a:t>
            </a:r>
          </a:p>
          <a:p>
            <a:pPr marL="0" indent="0" fontAlgn="auto">
              <a:spcBef>
                <a:spcPct val="50000"/>
              </a:spcBef>
              <a:spcAft>
                <a:spcPts val="0"/>
              </a:spcAft>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380206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Threat Cues</a:t>
            </a:r>
          </a:p>
          <a:p>
            <a:pPr marL="457200" lvl="1" indent="0">
              <a:spcBef>
                <a:spcPct val="50000"/>
              </a:spcBef>
              <a:buFontTx/>
              <a:buChar char="•"/>
              <a:defRPr/>
            </a:pPr>
            <a:r>
              <a:rPr lang="en-US" dirty="0" smtClean="0">
                <a:solidFill>
                  <a:srgbClr val="333399"/>
                </a:solidFill>
              </a:rPr>
              <a:t>Any stimulus or indicators that cause you to believe that either something has happened or is about to, (loud yelling, squaring off, glass breaking</a:t>
            </a:r>
          </a:p>
          <a:p>
            <a:pPr marL="457200" lvl="1" indent="0">
              <a:spcBef>
                <a:spcPct val="50000"/>
              </a:spcBef>
              <a:buFontTx/>
              <a:buChar char="•"/>
              <a:defRPr/>
            </a:pPr>
            <a:r>
              <a:rPr lang="en-US" dirty="0" smtClean="0">
                <a:solidFill>
                  <a:srgbClr val="333399"/>
                </a:solidFill>
              </a:rPr>
              <a:t>You can’t respond to something if you can’t see, hear, smell, feel, or taste. (five senses).</a:t>
            </a:r>
          </a:p>
          <a:p>
            <a:pPr marL="457200" lvl="1" indent="0">
              <a:spcBef>
                <a:spcPct val="50000"/>
              </a:spcBef>
              <a:buFontTx/>
              <a:buChar char="•"/>
              <a:defRPr/>
            </a:pPr>
            <a:r>
              <a:rPr lang="en-US" dirty="0" smtClean="0">
                <a:solidFill>
                  <a:srgbClr val="333399"/>
                </a:solidFill>
              </a:rPr>
              <a:t>Merely seeing a object or a gesture is not enough, we must identify what we are seeing and learn to cue on what is potentially hazardous and what is not.</a:t>
            </a:r>
          </a:p>
          <a:p>
            <a:pPr marL="0" indent="0" fontAlgn="auto">
              <a:spcBef>
                <a:spcPct val="50000"/>
              </a:spcBef>
              <a:spcAft>
                <a:spcPts val="0"/>
              </a:spcAft>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3524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1+1 Rule</a:t>
            </a:r>
          </a:p>
          <a:p>
            <a:pPr marL="457200" lvl="1" indent="0">
              <a:spcBef>
                <a:spcPct val="50000"/>
              </a:spcBef>
              <a:buFontTx/>
              <a:buChar char="•"/>
              <a:defRPr/>
            </a:pPr>
            <a:r>
              <a:rPr lang="en-US" dirty="0" smtClean="0">
                <a:solidFill>
                  <a:srgbClr val="333399"/>
                </a:solidFill>
              </a:rPr>
              <a:t>If the situation involves one subject, expect two </a:t>
            </a:r>
          </a:p>
          <a:p>
            <a:pPr marL="914400" lvl="2" indent="0">
              <a:spcBef>
                <a:spcPct val="50000"/>
              </a:spcBef>
              <a:buFontTx/>
              <a:buChar char="•"/>
              <a:defRPr/>
            </a:pPr>
            <a:r>
              <a:rPr lang="en-US" dirty="0" smtClean="0">
                <a:solidFill>
                  <a:srgbClr val="333399"/>
                </a:solidFill>
              </a:rPr>
              <a:t>Remember, most Officers would not go into a situation without some form of backup.  The same concept applies to criminal behavior.  A subject with back up is more likely to successfully fend off an officer. Always be prepared.</a:t>
            </a:r>
          </a:p>
          <a:p>
            <a:pPr marL="457200" lvl="1" indent="0">
              <a:spcBef>
                <a:spcPct val="50000"/>
              </a:spcBef>
              <a:buFontTx/>
              <a:buChar char="•"/>
              <a:defRPr/>
            </a:pPr>
            <a:r>
              <a:rPr lang="en-US" dirty="0" smtClean="0">
                <a:solidFill>
                  <a:srgbClr val="333399"/>
                </a:solidFill>
              </a:rPr>
              <a:t>If one weapon is found, there is most likely a second hidden elsewhere</a:t>
            </a:r>
          </a:p>
          <a:p>
            <a:pPr marL="0" indent="0" fontAlgn="auto">
              <a:spcBef>
                <a:spcPct val="50000"/>
              </a:spcBef>
              <a:spcAft>
                <a:spcPts val="0"/>
              </a:spcAft>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479901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Use of Cover</a:t>
            </a:r>
          </a:p>
          <a:p>
            <a:pPr marL="457200" lvl="1" indent="0">
              <a:spcBef>
                <a:spcPct val="50000"/>
              </a:spcBef>
              <a:buFontTx/>
              <a:buChar char="•"/>
              <a:defRPr/>
            </a:pPr>
            <a:r>
              <a:rPr lang="en-US" dirty="0" smtClean="0">
                <a:solidFill>
                  <a:srgbClr val="333399"/>
                </a:solidFill>
              </a:rPr>
              <a:t>Is any object that separates you from the subject or danger area and will offer protection in the event of shots fired, or any projectiles thrown in you direction</a:t>
            </a:r>
          </a:p>
          <a:p>
            <a:pPr marL="457200" lvl="1" indent="0">
              <a:spcBef>
                <a:spcPct val="50000"/>
              </a:spcBef>
              <a:defRPr/>
            </a:pPr>
            <a:endParaRPr lang="en-US" dirty="0" smtClean="0">
              <a:solidFill>
                <a:srgbClr val="333399"/>
              </a:solidFill>
            </a:endParaRPr>
          </a:p>
          <a:p>
            <a:pPr marL="457200" lvl="1" indent="0" eaLnBrk="0" hangingPunct="0">
              <a:lnSpc>
                <a:spcPct val="90000"/>
              </a:lnSpc>
              <a:buFontTx/>
              <a:buChar char="•"/>
              <a:defRPr/>
            </a:pPr>
            <a:r>
              <a:rPr lang="en-US" dirty="0" smtClean="0">
                <a:solidFill>
                  <a:srgbClr val="333399"/>
                </a:solidFill>
              </a:rPr>
              <a:t>Cover will either stop, deflect, or slow down projectiles aimed in your direction </a:t>
            </a:r>
          </a:p>
          <a:p>
            <a:pPr marL="457200" lvl="1" indent="0" eaLnBrk="0" hangingPunct="0">
              <a:lnSpc>
                <a:spcPct val="90000"/>
              </a:lnSpc>
              <a:defRPr/>
            </a:pPr>
            <a:endParaRPr lang="en-US" dirty="0" smtClean="0">
              <a:solidFill>
                <a:srgbClr val="333399"/>
              </a:solidFill>
            </a:endParaRPr>
          </a:p>
          <a:p>
            <a:pPr marL="457200" lvl="1" indent="0" eaLnBrk="0" hangingPunct="0">
              <a:lnSpc>
                <a:spcPct val="90000"/>
              </a:lnSpc>
              <a:buFontTx/>
              <a:buChar char="•"/>
              <a:defRPr/>
            </a:pPr>
            <a:r>
              <a:rPr lang="en-US" dirty="0" smtClean="0">
                <a:solidFill>
                  <a:srgbClr val="333399"/>
                </a:solidFill>
              </a:rPr>
              <a:t>Examples of cover:</a:t>
            </a:r>
          </a:p>
          <a:p>
            <a:pPr marL="914400" lvl="2" indent="0">
              <a:spcBef>
                <a:spcPct val="50000"/>
              </a:spcBef>
              <a:buFontTx/>
              <a:buChar char="•"/>
              <a:defRPr/>
            </a:pPr>
            <a:r>
              <a:rPr lang="en-US" dirty="0" smtClean="0">
                <a:solidFill>
                  <a:srgbClr val="333399"/>
                </a:solidFill>
              </a:rPr>
              <a:t>Outside: Utility poles, engine blocks, fire hydrants</a:t>
            </a:r>
          </a:p>
          <a:p>
            <a:pPr marL="914400" lvl="2" indent="0">
              <a:spcBef>
                <a:spcPct val="50000"/>
              </a:spcBef>
              <a:buFontTx/>
              <a:buChar char="•"/>
              <a:defRPr/>
            </a:pPr>
            <a:r>
              <a:rPr lang="en-US" dirty="0" smtClean="0">
                <a:solidFill>
                  <a:srgbClr val="333399"/>
                </a:solidFill>
              </a:rPr>
              <a:t>Inside: Store counter, door jams, heavy furniture </a:t>
            </a:r>
          </a:p>
          <a:p>
            <a:pPr marL="914400" lvl="2" indent="0">
              <a:spcBef>
                <a:spcPct val="50000"/>
              </a:spcBef>
              <a:buFontTx/>
              <a:buChar char="•"/>
              <a:defRPr/>
            </a:pPr>
            <a:r>
              <a:rPr lang="en-US" dirty="0" smtClean="0">
                <a:solidFill>
                  <a:srgbClr val="333399"/>
                </a:solidFill>
              </a:rPr>
              <a:t>Not to be confused with concealment</a:t>
            </a:r>
          </a:p>
          <a:p>
            <a:pPr marL="0" indent="0" fontAlgn="auto">
              <a:spcBef>
                <a:spcPct val="50000"/>
              </a:spcBef>
              <a:spcAft>
                <a:spcPts val="0"/>
              </a:spcAft>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4216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indent="0">
              <a:buFontTx/>
              <a:buChar char="•"/>
              <a:defRPr/>
            </a:pPr>
            <a:r>
              <a:rPr lang="en-US" sz="2800" dirty="0" smtClean="0">
                <a:solidFill>
                  <a:srgbClr val="333399"/>
                </a:solidFill>
                <a:effectLst>
                  <a:outerShdw blurRad="38100" dist="38100" dir="2700000" algn="tl">
                    <a:srgbClr val="000000">
                      <a:alpha val="43137"/>
                    </a:srgbClr>
                  </a:outerShdw>
                </a:effectLst>
              </a:rPr>
              <a:t>Time/distance ratio</a:t>
            </a:r>
          </a:p>
          <a:p>
            <a:pPr marL="457200" lvl="1" indent="0">
              <a:spcBef>
                <a:spcPct val="50000"/>
              </a:spcBef>
              <a:buFontTx/>
              <a:buChar char="•"/>
              <a:defRPr/>
            </a:pPr>
            <a:r>
              <a:rPr lang="en-US" dirty="0" smtClean="0">
                <a:solidFill>
                  <a:srgbClr val="333399"/>
                </a:solidFill>
              </a:rPr>
              <a:t>The distance between you and the subject or the danger area will determine how much time you have to go through the stages of reaction time in order to protect yourself from an attack</a:t>
            </a:r>
          </a:p>
          <a:p>
            <a:pPr marL="457200" lvl="1" indent="0">
              <a:spcBef>
                <a:spcPct val="50000"/>
              </a:spcBef>
              <a:buFontTx/>
              <a:buChar char="•"/>
              <a:defRPr/>
            </a:pPr>
            <a:r>
              <a:rPr lang="en-US" dirty="0" smtClean="0">
                <a:solidFill>
                  <a:srgbClr val="333399"/>
                </a:solidFill>
              </a:rPr>
              <a:t>Three Stages of Reaction Time:</a:t>
            </a:r>
          </a:p>
          <a:p>
            <a:pPr marL="914400" lvl="2" indent="0">
              <a:spcBef>
                <a:spcPct val="50000"/>
              </a:spcBef>
              <a:buFontTx/>
              <a:buChar char="•"/>
              <a:defRPr/>
            </a:pPr>
            <a:r>
              <a:rPr lang="en-US" dirty="0" smtClean="0">
                <a:solidFill>
                  <a:srgbClr val="333399"/>
                </a:solidFill>
              </a:rPr>
              <a:t>Assess</a:t>
            </a:r>
          </a:p>
          <a:p>
            <a:pPr marL="914400" lvl="2" indent="0">
              <a:spcBef>
                <a:spcPct val="50000"/>
              </a:spcBef>
              <a:buFontTx/>
              <a:buChar char="•"/>
              <a:defRPr/>
            </a:pPr>
            <a:r>
              <a:rPr lang="en-US" dirty="0" smtClean="0">
                <a:solidFill>
                  <a:srgbClr val="333399"/>
                </a:solidFill>
              </a:rPr>
              <a:t>Plan</a:t>
            </a:r>
          </a:p>
          <a:p>
            <a:pPr marL="914400" lvl="2" indent="0">
              <a:spcBef>
                <a:spcPct val="50000"/>
              </a:spcBef>
              <a:buFontTx/>
              <a:buChar char="•"/>
              <a:defRPr/>
            </a:pPr>
            <a:r>
              <a:rPr lang="en-US" dirty="0" smtClean="0">
                <a:solidFill>
                  <a:srgbClr val="333399"/>
                </a:solidFill>
              </a:rPr>
              <a:t>Act</a:t>
            </a:r>
          </a:p>
          <a:p>
            <a:pPr marL="457200" lvl="1" indent="0">
              <a:spcBef>
                <a:spcPct val="50000"/>
              </a:spcBef>
              <a:buFontTx/>
              <a:buChar char="•"/>
              <a:defRPr/>
            </a:pPr>
            <a:r>
              <a:rPr lang="en-US" dirty="0" smtClean="0">
                <a:solidFill>
                  <a:srgbClr val="333399"/>
                </a:solidFill>
              </a:rPr>
              <a:t>A subject can cover 6-10 feet within a second</a:t>
            </a:r>
          </a:p>
          <a:p>
            <a:pPr marL="0" indent="0" fontAlgn="auto">
              <a:spcBef>
                <a:spcPct val="50000"/>
              </a:spcBef>
              <a:spcAft>
                <a:spcPts val="0"/>
              </a:spcAft>
              <a:defRPr/>
            </a:pPr>
            <a:endParaRPr lang="en-US" sz="2800" kern="0" dirty="0" smtClean="0">
              <a:solidFill>
                <a:srgbClr val="000000"/>
              </a:solidFill>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123" name="Rectangle 4"/>
          <p:cNvSpPr>
            <a:spLocks noGrp="1" noChangeArrowheads="1"/>
          </p:cNvSpPr>
          <p:nvPr>
            <p:ph type="subTitle" idx="1"/>
          </p:nvPr>
        </p:nvSpPr>
        <p:spPr>
          <a:xfrm>
            <a:off x="928688" y="1000125"/>
            <a:ext cx="8035800" cy="5715000"/>
          </a:xfrm>
        </p:spPr>
        <p:txBody>
          <a:bodyPr/>
          <a:lstStyle/>
          <a:p>
            <a:pPr algn="l" eaLnBrk="1" hangingPunct="1">
              <a:lnSpc>
                <a:spcPct val="80000"/>
              </a:lnSpc>
              <a:defRPr/>
            </a:pPr>
            <a:endParaRPr lang="en-US" sz="2400" dirty="0" smtClean="0">
              <a:solidFill>
                <a:srgbClr val="333399"/>
              </a:solidFill>
            </a:endParaRPr>
          </a:p>
          <a:p>
            <a:pPr marL="342900" indent="-342900" algn="l" eaLnBrk="1" hangingPunct="1">
              <a:lnSpc>
                <a:spcPct val="80000"/>
              </a:lnSpc>
              <a:buFontTx/>
              <a:buChar char="•"/>
              <a:defRPr/>
            </a:pPr>
            <a:r>
              <a:rPr lang="en-US" sz="2800" b="1" dirty="0" smtClean="0">
                <a:solidFill>
                  <a:srgbClr val="333399"/>
                </a:solidFill>
                <a:effectLst>
                  <a:outerShdw blurRad="38100" dist="38100" dir="2700000" algn="tl">
                    <a:srgbClr val="000000">
                      <a:alpha val="43137"/>
                    </a:srgbClr>
                  </a:outerShdw>
                </a:effectLst>
              </a:rPr>
              <a:t>Objectives (cont’d):</a:t>
            </a:r>
          </a:p>
          <a:p>
            <a:pPr marL="342900" indent="-342900" algn="l" eaLnBrk="1" hangingPunct="1">
              <a:lnSpc>
                <a:spcPct val="80000"/>
              </a:lnSpc>
              <a:buFontTx/>
              <a:buChar char="•"/>
              <a:defRPr/>
            </a:pPr>
            <a:endParaRPr lang="en-US" sz="1400" dirty="0" smtClean="0">
              <a:solidFill>
                <a:srgbClr val="333399"/>
              </a:solidFill>
            </a:endParaRPr>
          </a:p>
          <a:p>
            <a:pPr marL="914400" lvl="1" indent="-457200" algn="l" eaLnBrk="1" hangingPunct="1">
              <a:lnSpc>
                <a:spcPct val="80000"/>
              </a:lnSpc>
              <a:buFont typeface="Arial" pitchFamily="34" charset="0"/>
              <a:buChar char="•"/>
              <a:defRPr/>
            </a:pPr>
            <a:r>
              <a:rPr lang="en-US" dirty="0" smtClean="0">
                <a:solidFill>
                  <a:srgbClr val="333399"/>
                </a:solidFill>
              </a:rPr>
              <a:t>To show </a:t>
            </a:r>
            <a:r>
              <a:rPr lang="en-US" dirty="0">
                <a:solidFill>
                  <a:srgbClr val="333399"/>
                </a:solidFill>
              </a:rPr>
              <a:t>an officer the consequences he/she may face if they are not mentally or physically prepared for the situation at </a:t>
            </a:r>
            <a:r>
              <a:rPr lang="en-US" dirty="0" smtClean="0">
                <a:solidFill>
                  <a:srgbClr val="333399"/>
                </a:solidFill>
              </a:rPr>
              <a:t>hand</a:t>
            </a:r>
          </a:p>
          <a:p>
            <a:pPr marL="914400" lvl="1" indent="-457200" algn="l" eaLnBrk="1" hangingPunct="1">
              <a:lnSpc>
                <a:spcPct val="80000"/>
              </a:lnSpc>
              <a:buFont typeface="Arial" pitchFamily="34" charset="0"/>
              <a:buChar char="•"/>
              <a:defRPr/>
            </a:pPr>
            <a:endParaRPr lang="en-CA" sz="1400" dirty="0" smtClean="0">
              <a:solidFill>
                <a:srgbClr val="333399"/>
              </a:solidFill>
            </a:endParaRPr>
          </a:p>
          <a:p>
            <a:pPr marL="914400" lvl="1" indent="-457200" algn="l" eaLnBrk="1" hangingPunct="1">
              <a:lnSpc>
                <a:spcPct val="80000"/>
              </a:lnSpc>
              <a:buFont typeface="Arial" pitchFamily="34" charset="0"/>
              <a:buChar char="•"/>
              <a:defRPr/>
            </a:pPr>
            <a:endParaRPr lang="en-US" sz="1400" dirty="0">
              <a:solidFill>
                <a:srgbClr val="333399"/>
              </a:solidFill>
            </a:endParaRPr>
          </a:p>
          <a:p>
            <a:pPr marL="914400" lvl="1" indent="-457200" algn="l" eaLnBrk="1" hangingPunct="1">
              <a:lnSpc>
                <a:spcPct val="80000"/>
              </a:lnSpc>
              <a:buFont typeface="Arial" pitchFamily="34" charset="0"/>
              <a:buChar char="•"/>
              <a:defRPr/>
            </a:pPr>
            <a:r>
              <a:rPr lang="en-US" dirty="0">
                <a:solidFill>
                  <a:srgbClr val="333399"/>
                </a:solidFill>
              </a:rPr>
              <a:t>To make preparedness and safety habit development an Officers personal </a:t>
            </a:r>
            <a:r>
              <a:rPr lang="en-US" dirty="0" smtClean="0">
                <a:solidFill>
                  <a:srgbClr val="333399"/>
                </a:solidFill>
              </a:rPr>
              <a:t>responsibility</a:t>
            </a:r>
          </a:p>
          <a:p>
            <a:pPr marL="914400" lvl="1" indent="-457200" algn="l" eaLnBrk="1" hangingPunct="1">
              <a:lnSpc>
                <a:spcPct val="80000"/>
              </a:lnSpc>
              <a:buFont typeface="Arial" pitchFamily="34" charset="0"/>
              <a:buChar char="•"/>
              <a:defRPr/>
            </a:pPr>
            <a:endParaRPr lang="en-CA" sz="1400" dirty="0" smtClean="0">
              <a:solidFill>
                <a:srgbClr val="333399"/>
              </a:solidFill>
            </a:endParaRPr>
          </a:p>
          <a:p>
            <a:pPr marL="914400" lvl="1" indent="-457200" algn="l" eaLnBrk="1" hangingPunct="1">
              <a:lnSpc>
                <a:spcPct val="80000"/>
              </a:lnSpc>
              <a:buFont typeface="Arial" pitchFamily="34" charset="0"/>
              <a:buChar char="•"/>
              <a:defRPr/>
            </a:pPr>
            <a:endParaRPr lang="en-US" sz="1400" dirty="0">
              <a:solidFill>
                <a:srgbClr val="333399"/>
              </a:solidFill>
            </a:endParaRPr>
          </a:p>
          <a:p>
            <a:pPr marL="914400" lvl="1" indent="-457200" algn="l" eaLnBrk="1" hangingPunct="1">
              <a:lnSpc>
                <a:spcPct val="80000"/>
              </a:lnSpc>
              <a:buFont typeface="Arial" pitchFamily="34" charset="0"/>
              <a:buChar char="•"/>
              <a:defRPr/>
            </a:pPr>
            <a:r>
              <a:rPr lang="en-US" dirty="0">
                <a:solidFill>
                  <a:srgbClr val="333399"/>
                </a:solidFill>
              </a:rPr>
              <a:t>To give Officers basic techniques to better develop their awareness and mental attitude towards safety </a:t>
            </a:r>
          </a:p>
          <a:p>
            <a:pPr lvl="1" algn="l" eaLnBrk="1" hangingPunct="1">
              <a:lnSpc>
                <a:spcPct val="80000"/>
              </a:lnSpc>
              <a:defRPr/>
            </a:pPr>
            <a:endParaRPr lang="en-US" sz="2400" dirty="0" smtClean="0">
              <a:solidFill>
                <a:schemeClr val="accent2"/>
              </a:solidFill>
            </a:endParaRPr>
          </a:p>
          <a:p>
            <a:pPr lvl="1" algn="l" eaLnBrk="1" hangingPunct="1">
              <a:lnSpc>
                <a:spcPct val="80000"/>
              </a:lnSpc>
              <a:defRPr/>
            </a:pPr>
            <a:endParaRPr lang="en-US" sz="1600" dirty="0" smtClean="0">
              <a:solidFill>
                <a:schemeClr val="accent2"/>
              </a:solidFill>
            </a:endParaRPr>
          </a:p>
        </p:txBody>
      </p:sp>
      <p:sp>
        <p:nvSpPr>
          <p:cNvPr id="7" name="TextBox 6"/>
          <p:cNvSpPr txBox="1"/>
          <p:nvPr/>
        </p:nvSpPr>
        <p:spPr>
          <a:xfrm>
            <a:off x="3000375" y="71438"/>
            <a:ext cx="3500438" cy="646112"/>
          </a:xfrm>
          <a:prstGeom prst="rect">
            <a:avLst/>
          </a:prstGeom>
          <a:noFill/>
        </p:spPr>
        <p:txBody>
          <a:bodyPr>
            <a:spAutoFit/>
          </a:bodyPr>
          <a:lstStyle/>
          <a:p>
            <a:pPr algn="ctr">
              <a:defRPr/>
            </a:pPr>
            <a:r>
              <a:rPr lang="en-US" sz="3600" dirty="0">
                <a:solidFill>
                  <a:schemeClr val="accent3"/>
                </a:solidFill>
                <a:latin typeface="Arial" charset="0"/>
              </a:rPr>
              <a:t>OBJECTIVES</a:t>
            </a:r>
          </a:p>
        </p:txBody>
      </p:sp>
    </p:spTree>
  </p:cSld>
  <p:clrMapOvr>
    <a:masterClrMapping/>
  </p:clrMapOvr>
  <p:transition spd="slow">
    <p:push dir="u"/>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pic>
        <p:nvPicPr>
          <p:cNvPr id="2" name="video.mp4">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259631" y="1124744"/>
            <a:ext cx="7008779" cy="5256584"/>
          </a:xfrm>
          <a:prstGeom prst="rect">
            <a:avLst/>
          </a:prstGeom>
        </p:spPr>
      </p:pic>
    </p:spTree>
    <p:extLst>
      <p:ext uri="{BB962C8B-B14F-4D97-AF65-F5344CB8AC3E}">
        <p14:creationId xmlns="" xmlns:p14="http://schemas.microsoft.com/office/powerpoint/2010/main" val="363823224"/>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sp>
        <p:nvSpPr>
          <p:cNvPr id="8" name="Text Box 16"/>
          <p:cNvSpPr txBox="1">
            <a:spLocks noChangeArrowheads="1"/>
          </p:cNvSpPr>
          <p:nvPr/>
        </p:nvSpPr>
        <p:spPr bwMode="auto">
          <a:xfrm>
            <a:off x="939800" y="1268413"/>
            <a:ext cx="7777163" cy="49090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spAutoFit/>
          </a:bodyPr>
          <a:lstStyle>
            <a:lvl1pPr marL="342900" indent="-342900">
              <a:defRPr>
                <a:solidFill>
                  <a:schemeClr val="tx1"/>
                </a:solidFill>
                <a:latin typeface="Arial" charset="0"/>
              </a:defRPr>
            </a:lvl1pPr>
            <a:lvl2pPr marL="800100" indent="-342900">
              <a:defRPr>
                <a:solidFill>
                  <a:schemeClr val="tx1"/>
                </a:solidFill>
                <a:latin typeface="Arial" charset="0"/>
              </a:defRPr>
            </a:lvl2pPr>
            <a:lvl3pPr marL="1257300" indent="-342900">
              <a:defRPr>
                <a:solidFill>
                  <a:schemeClr val="tx1"/>
                </a:solidFill>
                <a:latin typeface="Arial" charset="0"/>
              </a:defRPr>
            </a:lvl3pPr>
            <a:lvl4pPr marL="1714500" indent="-342900">
              <a:defRPr>
                <a:solidFill>
                  <a:schemeClr val="tx1"/>
                </a:solidFill>
                <a:latin typeface="Arial" charset="0"/>
              </a:defRPr>
            </a:lvl4pPr>
            <a:lvl5pPr marL="2171700" indent="-342900">
              <a:defRPr>
                <a:solidFill>
                  <a:schemeClr val="tx1"/>
                </a:solidFill>
                <a:latin typeface="Arial" charset="0"/>
              </a:defRPr>
            </a:lvl5pPr>
            <a:lvl6pPr marL="2628900" indent="-342900" fontAlgn="base">
              <a:spcBef>
                <a:spcPct val="0"/>
              </a:spcBef>
              <a:spcAft>
                <a:spcPct val="0"/>
              </a:spcAft>
              <a:defRPr>
                <a:solidFill>
                  <a:schemeClr val="tx1"/>
                </a:solidFill>
                <a:latin typeface="Arial" charset="0"/>
              </a:defRPr>
            </a:lvl6pPr>
            <a:lvl7pPr marL="3086100" indent="-342900" fontAlgn="base">
              <a:spcBef>
                <a:spcPct val="0"/>
              </a:spcBef>
              <a:spcAft>
                <a:spcPct val="0"/>
              </a:spcAft>
              <a:defRPr>
                <a:solidFill>
                  <a:schemeClr val="tx1"/>
                </a:solidFill>
                <a:latin typeface="Arial" charset="0"/>
              </a:defRPr>
            </a:lvl7pPr>
            <a:lvl8pPr marL="3543300" indent="-342900" fontAlgn="base">
              <a:spcBef>
                <a:spcPct val="0"/>
              </a:spcBef>
              <a:spcAft>
                <a:spcPct val="0"/>
              </a:spcAft>
              <a:defRPr>
                <a:solidFill>
                  <a:schemeClr val="tx1"/>
                </a:solidFill>
                <a:latin typeface="Arial" charset="0"/>
              </a:defRPr>
            </a:lvl8pPr>
            <a:lvl9pPr marL="4000500" indent="-342900" fontAlgn="base">
              <a:spcBef>
                <a:spcPct val="0"/>
              </a:spcBef>
              <a:spcAft>
                <a:spcPct val="0"/>
              </a:spcAft>
              <a:defRPr>
                <a:solidFill>
                  <a:schemeClr val="tx1"/>
                </a:solidFill>
                <a:latin typeface="Arial" charset="0"/>
              </a:defRPr>
            </a:lvl9pPr>
          </a:lstStyle>
          <a:p>
            <a:pPr marL="0" lvl="0" indent="0">
              <a:buFontTx/>
              <a:buChar char="•"/>
            </a:pPr>
            <a:r>
              <a:rPr lang="en-US" sz="2800" dirty="0">
                <a:solidFill>
                  <a:srgbClr val="333399"/>
                </a:solidFill>
                <a:effectLst>
                  <a:outerShdw blurRad="38100" dist="38100" dir="2700000" algn="tl">
                    <a:srgbClr val="000000">
                      <a:alpha val="43137"/>
                    </a:srgbClr>
                  </a:outerShdw>
                </a:effectLst>
              </a:rPr>
              <a:t>Win Mentality</a:t>
            </a:r>
          </a:p>
          <a:p>
            <a:pPr marL="457200" lvl="1" indent="0">
              <a:spcBef>
                <a:spcPct val="50000"/>
              </a:spcBef>
              <a:buFontTx/>
              <a:buChar char="•"/>
            </a:pPr>
            <a:r>
              <a:rPr lang="en-US" dirty="0">
                <a:solidFill>
                  <a:srgbClr val="333399"/>
                </a:solidFill>
              </a:rPr>
              <a:t>The most important of all tactical principals </a:t>
            </a:r>
          </a:p>
          <a:p>
            <a:pPr marL="914400" lvl="2" indent="0">
              <a:spcBef>
                <a:spcPct val="50000"/>
              </a:spcBef>
              <a:buFontTx/>
              <a:buChar char="•"/>
            </a:pPr>
            <a:r>
              <a:rPr lang="en-US" dirty="0">
                <a:solidFill>
                  <a:srgbClr val="333399"/>
                </a:solidFill>
              </a:rPr>
              <a:t>If you have been shot or injured, remember, you are still alive and can survive</a:t>
            </a:r>
          </a:p>
          <a:p>
            <a:pPr marL="914400" lvl="2" indent="0">
              <a:spcBef>
                <a:spcPct val="50000"/>
              </a:spcBef>
              <a:buFontTx/>
              <a:buChar char="•"/>
            </a:pPr>
            <a:r>
              <a:rPr lang="en-US" dirty="0">
                <a:solidFill>
                  <a:srgbClr val="333399"/>
                </a:solidFill>
              </a:rPr>
              <a:t>Expect no mercy, never give up</a:t>
            </a:r>
          </a:p>
          <a:p>
            <a:pPr marL="914400" lvl="2" indent="0">
              <a:spcBef>
                <a:spcPct val="50000"/>
              </a:spcBef>
              <a:buFontTx/>
              <a:buChar char="•"/>
            </a:pPr>
            <a:r>
              <a:rPr lang="en-US" dirty="0">
                <a:solidFill>
                  <a:srgbClr val="333399"/>
                </a:solidFill>
              </a:rPr>
              <a:t>Stop your assailant from inflicting more harm</a:t>
            </a:r>
          </a:p>
          <a:p>
            <a:pPr marL="914400" lvl="2" indent="0">
              <a:spcBef>
                <a:spcPct val="50000"/>
              </a:spcBef>
              <a:buFontTx/>
              <a:buChar char="•"/>
            </a:pPr>
            <a:r>
              <a:rPr lang="en-US" dirty="0">
                <a:solidFill>
                  <a:srgbClr val="333399"/>
                </a:solidFill>
              </a:rPr>
              <a:t>You must defend and keep fighting before the assailant finishes you and your partner</a:t>
            </a:r>
          </a:p>
          <a:p>
            <a:pPr marL="914400" lvl="2" indent="0">
              <a:spcBef>
                <a:spcPct val="50000"/>
              </a:spcBef>
              <a:buFontTx/>
              <a:buChar char="•"/>
            </a:pPr>
            <a:r>
              <a:rPr lang="en-US" dirty="0">
                <a:solidFill>
                  <a:srgbClr val="333399"/>
                </a:solidFill>
              </a:rPr>
              <a:t>This is where your physical fitness and mental attitude will be key elements to your survival</a:t>
            </a:r>
          </a:p>
          <a:p>
            <a:pPr marL="457200" lvl="1" indent="0">
              <a:spcBef>
                <a:spcPct val="50000"/>
              </a:spcBef>
              <a:buFontTx/>
              <a:buChar char="•"/>
            </a:pPr>
            <a:r>
              <a:rPr lang="en-US" dirty="0">
                <a:solidFill>
                  <a:srgbClr val="333399"/>
                </a:solidFill>
              </a:rPr>
              <a:t>Remember, the  subject might have the same mentality</a:t>
            </a:r>
          </a:p>
          <a:p>
            <a:pPr marL="0" indent="0" fontAlgn="auto">
              <a:spcBef>
                <a:spcPct val="50000"/>
              </a:spcBef>
              <a:spcAft>
                <a:spcPts val="0"/>
              </a:spcAft>
              <a:defRPr/>
            </a:pPr>
            <a:endParaRPr lang="en-US" sz="2800" kern="0" dirty="0" smtClean="0">
              <a:solidFill>
                <a:srgbClr val="000000"/>
              </a:solidFill>
            </a:endParaRPr>
          </a:p>
        </p:txBody>
      </p:sp>
    </p:spTree>
    <p:extLst>
      <p:ext uri="{BB962C8B-B14F-4D97-AF65-F5344CB8AC3E}">
        <p14:creationId xmlns="" xmlns:p14="http://schemas.microsoft.com/office/powerpoint/2010/main" val="1717634836"/>
      </p:ext>
    </p:extLst>
  </p:cSld>
  <p:clrMapOvr>
    <a:masterClrMapping/>
  </p:clrMapOvr>
  <p:transition spd="slow">
    <p:push dir="u"/>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7 Tactical Principals</a:t>
            </a:r>
          </a:p>
        </p:txBody>
      </p:sp>
      <p:pic>
        <p:nvPicPr>
          <p:cNvPr id="3" name="police fights subject on drugs.wm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331640" y="1052736"/>
            <a:ext cx="7344816" cy="5508612"/>
          </a:xfrm>
          <a:prstGeom prst="rect">
            <a:avLst/>
          </a:prstGeom>
        </p:spPr>
      </p:pic>
    </p:spTree>
    <p:extLst>
      <p:ext uri="{BB962C8B-B14F-4D97-AF65-F5344CB8AC3E}">
        <p14:creationId xmlns="" xmlns:p14="http://schemas.microsoft.com/office/powerpoint/2010/main" val="545476793"/>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The Winning Mind</a:t>
            </a:r>
            <a:endParaRPr lang="en-US" sz="3600" dirty="0">
              <a:solidFill>
                <a:schemeClr val="accent3"/>
              </a:solidFill>
              <a:latin typeface="Arial" charset="0"/>
            </a:endParaRPr>
          </a:p>
        </p:txBody>
      </p:sp>
      <p:sp>
        <p:nvSpPr>
          <p:cNvPr id="2" name="TextBox 1"/>
          <p:cNvSpPr txBox="1"/>
          <p:nvPr/>
        </p:nvSpPr>
        <p:spPr>
          <a:xfrm>
            <a:off x="1115616" y="1412776"/>
            <a:ext cx="7560840" cy="4573560"/>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8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COURAGE : </a:t>
            </a:r>
          </a:p>
          <a:p>
            <a:pPr marL="800100" lvl="1" indent="-342900">
              <a:lnSpc>
                <a:spcPct val="90000"/>
              </a:lnSpc>
              <a:spcBef>
                <a:spcPct val="20000"/>
              </a:spcBef>
              <a:buFontTx/>
              <a:buChar char="•"/>
            </a:pPr>
            <a:r>
              <a:rPr kumimoji="0" lang="en-US" sz="2800" b="0" i="0" u="none" strike="noStrike" kern="0" cap="none" spc="0" normalizeH="0" baseline="0" noProof="0" dirty="0" smtClean="0">
                <a:ln>
                  <a:noFill/>
                </a:ln>
                <a:solidFill>
                  <a:srgbClr val="333399"/>
                </a:solidFill>
                <a:effectLst/>
                <a:uLnTx/>
                <a:uFillTx/>
                <a:latin typeface="Arial"/>
                <a:ea typeface="+mn-ea"/>
                <a:cs typeface="+mn-cs"/>
              </a:rPr>
              <a:t>To be able to step up to the challenge.</a:t>
            </a:r>
          </a:p>
          <a:p>
            <a:pPr marL="342900" lvl="0" indent="-342900">
              <a:lnSpc>
                <a:spcPct val="9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8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CONFIDENCE : </a:t>
            </a:r>
          </a:p>
          <a:p>
            <a:pPr marL="800100" lvl="1" indent="-342900">
              <a:lnSpc>
                <a:spcPct val="90000"/>
              </a:lnSpc>
              <a:spcBef>
                <a:spcPct val="20000"/>
              </a:spcBef>
              <a:buFontTx/>
              <a:buChar char="•"/>
            </a:pPr>
            <a:r>
              <a:rPr kumimoji="0" lang="en-US" sz="2800" b="0" i="0" u="none" strike="noStrike" kern="0" cap="none" spc="0" normalizeH="0" baseline="0" noProof="0" dirty="0" smtClean="0">
                <a:ln>
                  <a:noFill/>
                </a:ln>
                <a:solidFill>
                  <a:srgbClr val="333399"/>
                </a:solidFill>
                <a:effectLst/>
                <a:uLnTx/>
                <a:uFillTx/>
                <a:latin typeface="Arial"/>
                <a:ea typeface="+mn-ea"/>
                <a:cs typeface="+mn-cs"/>
              </a:rPr>
              <a:t>To be secure in your ability to deal with the situation presented to you.</a:t>
            </a:r>
          </a:p>
          <a:p>
            <a:pPr marL="342900" lvl="0" indent="-342900">
              <a:lnSpc>
                <a:spcPct val="9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8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COGNITIVE : </a:t>
            </a:r>
            <a:endParaRPr lang="en-US" sz="2800" b="1" i="1" kern="0" dirty="0" smtClean="0">
              <a:solidFill>
                <a:srgbClr val="333399"/>
              </a:solidFill>
              <a:effectLst>
                <a:outerShdw blurRad="38100" dist="38100" dir="2700000" algn="tl">
                  <a:srgbClr val="000000">
                    <a:alpha val="43137"/>
                  </a:srgbClr>
                </a:outerShdw>
              </a:effectLst>
              <a:latin typeface="Arial"/>
            </a:endParaRPr>
          </a:p>
          <a:p>
            <a:pPr marL="800100" lvl="1" indent="-342900">
              <a:lnSpc>
                <a:spcPct val="90000"/>
              </a:lnSpc>
              <a:spcBef>
                <a:spcPct val="20000"/>
              </a:spcBef>
              <a:buFontTx/>
              <a:buChar char="•"/>
            </a:pPr>
            <a:r>
              <a:rPr kumimoji="0" lang="en-US" sz="2800" b="0" i="0" u="none" strike="noStrike" kern="0" cap="none" spc="0" normalizeH="0" baseline="0" noProof="0" dirty="0" smtClean="0">
                <a:ln>
                  <a:noFill/>
                </a:ln>
                <a:solidFill>
                  <a:srgbClr val="333399"/>
                </a:solidFill>
                <a:effectLst/>
                <a:uLnTx/>
                <a:uFillTx/>
                <a:latin typeface="Arial"/>
                <a:ea typeface="+mn-ea"/>
                <a:cs typeface="+mn-cs"/>
              </a:rPr>
              <a:t>Awareness of the proper procedures to deal with a situation</a:t>
            </a:r>
            <a:r>
              <a:rPr lang="en-US" sz="2800" kern="0" dirty="0">
                <a:solidFill>
                  <a:srgbClr val="000000"/>
                </a:solidFill>
                <a:latin typeface="Arial"/>
              </a:rPr>
              <a:t>.</a:t>
            </a:r>
            <a:endParaRPr kumimoji="0" lang="en-US" sz="2800" b="1" i="1" u="none" strike="noStrike" kern="0" cap="none" spc="0" normalizeH="0" baseline="0" noProof="0" dirty="0">
              <a:ln>
                <a:noFill/>
              </a:ln>
              <a:solidFill>
                <a:srgbClr val="808080"/>
              </a:solidFill>
              <a:effectLst/>
              <a:uLnTx/>
              <a:uFillTx/>
              <a:latin typeface="Arial"/>
              <a:ea typeface="+mn-ea"/>
              <a:cs typeface="+mn-cs"/>
            </a:endParaRPr>
          </a:p>
        </p:txBody>
      </p:sp>
    </p:spTree>
    <p:extLst>
      <p:ext uri="{BB962C8B-B14F-4D97-AF65-F5344CB8AC3E}">
        <p14:creationId xmlns="" xmlns:p14="http://schemas.microsoft.com/office/powerpoint/2010/main" val="3855012819"/>
      </p:ext>
    </p:extLst>
  </p:cSld>
  <p:clrMapOvr>
    <a:masterClrMapping/>
  </p:clrMapOvr>
  <p:transition spd="slow">
    <p:push dir="u"/>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The Winning Mind</a:t>
            </a:r>
            <a:endParaRPr lang="en-US" sz="3600" dirty="0">
              <a:solidFill>
                <a:schemeClr val="accent3"/>
              </a:solidFill>
              <a:latin typeface="Arial" charset="0"/>
            </a:endParaRPr>
          </a:p>
        </p:txBody>
      </p:sp>
      <p:sp>
        <p:nvSpPr>
          <p:cNvPr id="2" name="TextBox 1"/>
          <p:cNvSpPr txBox="1"/>
          <p:nvPr/>
        </p:nvSpPr>
        <p:spPr>
          <a:xfrm>
            <a:off x="1115616" y="1412776"/>
            <a:ext cx="7560840" cy="3970318"/>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8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CONTROL OF STRESS : </a:t>
            </a:r>
          </a:p>
          <a:p>
            <a:pPr marL="800100" lvl="1" indent="-342900">
              <a:lnSpc>
                <a:spcPct val="80000"/>
              </a:lnSpc>
              <a:spcBef>
                <a:spcPct val="20000"/>
              </a:spcBef>
              <a:buFontTx/>
              <a:buChar char="•"/>
            </a:pPr>
            <a:r>
              <a:rPr kumimoji="0" lang="en-US" sz="2800" b="0" i="0" u="none" strike="noStrike" kern="0" cap="none" spc="0" normalizeH="0" baseline="0" noProof="0" dirty="0" smtClean="0">
                <a:ln>
                  <a:noFill/>
                </a:ln>
                <a:solidFill>
                  <a:srgbClr val="333399"/>
                </a:solidFill>
                <a:effectLst/>
                <a:uLnTx/>
                <a:uFillTx/>
                <a:latin typeface="Arial"/>
                <a:ea typeface="+mn-ea"/>
                <a:cs typeface="+mn-cs"/>
              </a:rPr>
              <a:t>Being able to deal with stress in a calm and controlled manner, controlled response vs. a panic response. </a:t>
            </a:r>
          </a:p>
          <a:p>
            <a:pPr marL="342900" lvl="0" indent="-342900">
              <a:lnSpc>
                <a:spcPct val="80000"/>
              </a:lnSpc>
              <a:spcBef>
                <a:spcPct val="20000"/>
              </a:spcBef>
              <a:buFontTx/>
              <a:buChar char="•"/>
            </a:pPr>
            <a:endParaRPr kumimoji="0" lang="en-US" sz="2800" b="1" i="1"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r>
              <a:rPr kumimoji="0" lang="en-US" sz="28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CONCENTRATION : </a:t>
            </a:r>
          </a:p>
          <a:p>
            <a:pPr marL="800100" lvl="1" indent="-342900">
              <a:lnSpc>
                <a:spcPct val="80000"/>
              </a:lnSpc>
              <a:spcBef>
                <a:spcPct val="20000"/>
              </a:spcBef>
              <a:buFontTx/>
              <a:buChar char="•"/>
            </a:pPr>
            <a:r>
              <a:rPr kumimoji="0" lang="en-US" sz="2800" b="0" i="0" u="none" strike="noStrike" kern="0" cap="none" spc="0" normalizeH="0" baseline="0" noProof="0" dirty="0" smtClean="0">
                <a:ln>
                  <a:noFill/>
                </a:ln>
                <a:solidFill>
                  <a:srgbClr val="333399"/>
                </a:solidFill>
                <a:effectLst/>
                <a:uLnTx/>
                <a:uFillTx/>
                <a:latin typeface="Arial"/>
                <a:ea typeface="+mn-ea"/>
                <a:cs typeface="+mn-cs"/>
              </a:rPr>
              <a:t>Dealing with the situation without getting distracted with things that are happening around you.</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98896351"/>
      </p:ext>
    </p:extLst>
  </p:cSld>
  <p:clrMapOvr>
    <a:masterClrMapping/>
  </p:clrMapOvr>
  <p:transition spd="slow">
    <p:push dir="u"/>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The Winning Mind</a:t>
            </a:r>
            <a:endParaRPr lang="en-US" sz="3600" dirty="0">
              <a:solidFill>
                <a:schemeClr val="accent3"/>
              </a:solidFill>
              <a:latin typeface="Arial" charset="0"/>
            </a:endParaRPr>
          </a:p>
        </p:txBody>
      </p:sp>
      <p:sp>
        <p:nvSpPr>
          <p:cNvPr id="2" name="TextBox 1"/>
          <p:cNvSpPr txBox="1"/>
          <p:nvPr/>
        </p:nvSpPr>
        <p:spPr>
          <a:xfrm>
            <a:off x="1115616" y="1412776"/>
            <a:ext cx="7560840" cy="4727448"/>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COHESION :</a:t>
            </a:r>
            <a:r>
              <a:rPr kumimoji="0" lang="en-US" sz="2400" b="1" i="1" u="none" strike="noStrike" kern="0" cap="none" spc="0" normalizeH="0" baseline="0" noProof="0" dirty="0" smtClean="0">
                <a:ln>
                  <a:noFill/>
                </a:ln>
                <a:solidFill>
                  <a:srgbClr val="333399"/>
                </a:solidFill>
                <a:effectLst/>
                <a:uLnTx/>
                <a:uFillTx/>
                <a:latin typeface="Arial"/>
                <a:ea typeface="+mn-ea"/>
                <a:cs typeface="+mn-cs"/>
              </a:rPr>
              <a:t> </a:t>
            </a:r>
          </a:p>
          <a:p>
            <a:pPr marL="800100" lvl="1"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Taking all the knowledge and experience you have and combining them to quickly and effectively resolve the situation.</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1" i="1"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COMMITMENT : </a:t>
            </a:r>
          </a:p>
          <a:p>
            <a:pPr marL="800100" lvl="1"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To follow through to the end, and not give in to any pressure directed towards you to change your decision for the outcome</a:t>
            </a:r>
            <a:r>
              <a:rPr kumimoji="0" lang="en-US" sz="2800" b="0" i="0" u="none" strike="noStrike" kern="0" cap="none" spc="0" normalizeH="0" baseline="0" noProof="0" dirty="0" smtClean="0">
                <a:ln>
                  <a:noFill/>
                </a:ln>
                <a:solidFill>
                  <a:srgbClr val="333399"/>
                </a:solidFill>
                <a:effectLst/>
                <a:uLnTx/>
                <a:uFillTx/>
                <a:latin typeface="Arial"/>
                <a:ea typeface="+mn-ea"/>
                <a:cs typeface="+mn-cs"/>
              </a:rPr>
              <a:t>. </a:t>
            </a:r>
            <a:endParaRPr kumimoji="0" lang="en-US" sz="2800" b="1" i="1"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582216233"/>
      </p:ext>
    </p:extLst>
  </p:cSld>
  <p:clrMapOvr>
    <a:masterClrMapping/>
  </p:clrMapOvr>
  <p:transition spd="slow">
    <p:push dir="u"/>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560840" cy="5755422"/>
          </a:xfrm>
          <a:prstGeom prst="rect">
            <a:avLst/>
          </a:prstGeom>
          <a:noFill/>
        </p:spPr>
        <p:txBody>
          <a:bodyPr wrap="square" rtlCol="0">
            <a:spAutoFit/>
          </a:bodyPr>
          <a:lstStyle/>
          <a:p>
            <a:pPr lvl="0">
              <a:buFontTx/>
              <a:buChar char="•"/>
            </a:pPr>
            <a:r>
              <a:rPr lang="en-US" sz="2800" dirty="0">
                <a:solidFill>
                  <a:srgbClr val="333399"/>
                </a:solidFill>
                <a:latin typeface="Arial" charset="0"/>
              </a:rPr>
              <a:t>The are seven (7) that will be discussed</a:t>
            </a:r>
            <a:r>
              <a:rPr lang="en-US" sz="2800" dirty="0" smtClean="0">
                <a:solidFill>
                  <a:srgbClr val="333399"/>
                </a:solidFill>
                <a:latin typeface="Arial" charset="0"/>
              </a:rPr>
              <a:t>:</a:t>
            </a:r>
          </a:p>
          <a:p>
            <a:pPr lvl="0">
              <a:buFontTx/>
              <a:buChar char="•"/>
            </a:pPr>
            <a:endParaRPr lang="en-US" sz="2400" dirty="0" smtClean="0">
              <a:solidFill>
                <a:srgbClr val="333399"/>
              </a:solidFill>
              <a:latin typeface="Arial" charset="0"/>
            </a:endParaRPr>
          </a:p>
          <a:p>
            <a:pPr lvl="0">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Fine </a:t>
            </a:r>
            <a:r>
              <a:rPr lang="en-US" sz="2400" dirty="0">
                <a:solidFill>
                  <a:srgbClr val="333399"/>
                </a:solidFill>
                <a:latin typeface="Arial" charset="0"/>
              </a:rPr>
              <a:t>finger </a:t>
            </a:r>
            <a:r>
              <a:rPr lang="en-US" sz="2400" dirty="0" smtClean="0">
                <a:solidFill>
                  <a:srgbClr val="333399"/>
                </a:solidFill>
                <a:latin typeface="Arial" charset="0"/>
              </a:rPr>
              <a:t>movement</a:t>
            </a:r>
          </a:p>
          <a:p>
            <a:pPr lvl="1">
              <a:spcBef>
                <a:spcPts val="0"/>
              </a:spcBef>
              <a:buFontTx/>
              <a:buChar char="•"/>
            </a:pPr>
            <a:endParaRPr lang="en-US" sz="800" dirty="0">
              <a:solidFill>
                <a:srgbClr val="333399"/>
              </a:solidFill>
              <a:latin typeface="Arial" charset="0"/>
            </a:endParaRPr>
          </a:p>
          <a:p>
            <a:pPr lvl="1">
              <a:spcBef>
                <a:spcPts val="0"/>
              </a:spcBef>
              <a:buFontTx/>
              <a:buChar char="•"/>
            </a:pPr>
            <a:r>
              <a:rPr lang="en-US" dirty="0">
                <a:solidFill>
                  <a:srgbClr val="333399"/>
                </a:solidFill>
                <a:latin typeface="Arial" charset="0"/>
              </a:rPr>
              <a:t> </a:t>
            </a:r>
            <a:r>
              <a:rPr lang="en-US" sz="2400" dirty="0">
                <a:solidFill>
                  <a:srgbClr val="333399"/>
                </a:solidFill>
                <a:latin typeface="Arial" charset="0"/>
              </a:rPr>
              <a:t>Degraded decision </a:t>
            </a:r>
            <a:r>
              <a:rPr lang="en-US" sz="2400" dirty="0" smtClean="0">
                <a:solidFill>
                  <a:srgbClr val="333399"/>
                </a:solidFill>
                <a:latin typeface="Arial" charset="0"/>
              </a:rPr>
              <a:t>making</a:t>
            </a:r>
          </a:p>
          <a:p>
            <a:pPr lvl="1">
              <a:spcBef>
                <a:spcPts val="0"/>
              </a:spcBef>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Mental Tracking</a:t>
            </a:r>
          </a:p>
          <a:p>
            <a:pPr lvl="1">
              <a:spcBef>
                <a:spcPts val="0"/>
              </a:spcBef>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Tunnel vision</a:t>
            </a:r>
          </a:p>
          <a:p>
            <a:pPr lvl="1">
              <a:spcBef>
                <a:spcPts val="0"/>
              </a:spcBef>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Auditory exclusion</a:t>
            </a:r>
            <a:endParaRPr lang="en-US" dirty="0" smtClean="0">
              <a:solidFill>
                <a:srgbClr val="333399"/>
              </a:solidFill>
              <a:latin typeface="Arial" charset="0"/>
            </a:endParaRPr>
          </a:p>
          <a:p>
            <a:pPr lvl="1">
              <a:spcBef>
                <a:spcPts val="0"/>
              </a:spcBef>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General </a:t>
            </a:r>
            <a:r>
              <a:rPr lang="en-US" sz="2400" dirty="0">
                <a:solidFill>
                  <a:srgbClr val="333399"/>
                </a:solidFill>
                <a:latin typeface="Arial" charset="0"/>
              </a:rPr>
              <a:t>muscle </a:t>
            </a:r>
            <a:r>
              <a:rPr lang="en-US" sz="2400" dirty="0" smtClean="0">
                <a:solidFill>
                  <a:srgbClr val="333399"/>
                </a:solidFill>
                <a:latin typeface="Arial" charset="0"/>
              </a:rPr>
              <a:t>tightening</a:t>
            </a:r>
          </a:p>
          <a:p>
            <a:pPr lvl="1">
              <a:spcBef>
                <a:spcPct val="50000"/>
              </a:spcBef>
              <a:buFontTx/>
              <a:buChar char="•"/>
            </a:pPr>
            <a:endParaRPr lang="en-US" sz="800" dirty="0">
              <a:solidFill>
                <a:srgbClr val="333399"/>
              </a:solidFill>
              <a:latin typeface="Arial" charset="0"/>
            </a:endParaRPr>
          </a:p>
          <a:p>
            <a:pPr lvl="1">
              <a:spcBef>
                <a:spcPts val="0"/>
              </a:spcBef>
              <a:buFontTx/>
              <a:buChar char="•"/>
            </a:pPr>
            <a:r>
              <a:rPr lang="en-US" dirty="0" smtClean="0">
                <a:solidFill>
                  <a:srgbClr val="333399"/>
                </a:solidFill>
                <a:latin typeface="Arial" charset="0"/>
              </a:rPr>
              <a:t> </a:t>
            </a:r>
            <a:r>
              <a:rPr lang="en-US" sz="2400" dirty="0" smtClean="0">
                <a:solidFill>
                  <a:srgbClr val="333399"/>
                </a:solidFill>
                <a:latin typeface="Arial" charset="0"/>
              </a:rPr>
              <a:t>Time/Space </a:t>
            </a:r>
            <a:r>
              <a:rPr lang="en-US" sz="2400" dirty="0">
                <a:solidFill>
                  <a:srgbClr val="333399"/>
                </a:solidFill>
                <a:latin typeface="Arial" charset="0"/>
              </a:rPr>
              <a:t>distortion</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994533274"/>
      </p:ext>
    </p:extLst>
  </p:cSld>
  <p:clrMapOvr>
    <a:masterClrMapping/>
  </p:clrMapOvr>
  <p:transition spd="slow">
    <p:push dir="u"/>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560840" cy="4130361"/>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Fine Finger Movement</a:t>
            </a:r>
          </a:p>
          <a:p>
            <a:pPr marL="342900" lvl="0" indent="-342900">
              <a:lnSpc>
                <a:spcPct val="8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a typeface="+mn-ea"/>
              <a:cs typeface="+mn-cs"/>
            </a:endParaRPr>
          </a:p>
          <a:p>
            <a:pPr marL="1143000" lvl="2" indent="-228600">
              <a:lnSpc>
                <a:spcPct val="8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Less blood nourishment to small muscle groups in lower extremities. </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Effect finger dexterity.</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Diminished hand to eye coordination.</a:t>
            </a:r>
          </a:p>
          <a:p>
            <a:pPr marL="1143000" lvl="2" indent="-228600">
              <a:lnSpc>
                <a:spcPct val="80000"/>
              </a:lnSpc>
              <a:spcBef>
                <a:spcPct val="20000"/>
              </a:spcBef>
            </a:pPr>
            <a:endParaRPr lang="en-US" sz="2000" kern="0" dirty="0" smtClean="0">
              <a:solidFill>
                <a:srgbClr val="333399"/>
              </a:solidFill>
              <a:latin typeface="Arial"/>
            </a:endParaRPr>
          </a:p>
          <a:p>
            <a:pPr marL="1143000" lvl="2" indent="-228600">
              <a:lnSpc>
                <a:spcPct val="80000"/>
              </a:lnSpc>
              <a:spcBef>
                <a:spcPct val="20000"/>
              </a:spcBef>
            </a:pPr>
            <a:endParaRPr lang="en-US" sz="2000" kern="0" dirty="0" smtClean="0">
              <a:solidFill>
                <a:srgbClr val="333399"/>
              </a:solidFill>
              <a:latin typeface="Arial"/>
            </a:endParaRPr>
          </a:p>
          <a:p>
            <a:pPr marL="0" lvl="2" indent="341313">
              <a:lnSpc>
                <a:spcPct val="8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Result</a:t>
            </a:r>
            <a:r>
              <a:rPr kumimoji="0" lang="en-US" sz="2800" b="0"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a:t>
            </a:r>
            <a:r>
              <a:rPr kumimoji="0" lang="en-US" sz="2800" b="0" i="0" u="none" strike="noStrike" kern="0" cap="none" spc="0" normalizeH="0" baseline="0" noProof="0" dirty="0" smtClean="0">
                <a:ln>
                  <a:noFill/>
                </a:ln>
                <a:solidFill>
                  <a:srgbClr val="333399"/>
                </a:solidFill>
                <a:effectLst/>
                <a:uLnTx/>
                <a:uFillTx/>
                <a:latin typeface="Arial"/>
                <a:ea typeface="+mn-ea"/>
                <a:cs typeface="+mn-cs"/>
              </a:rPr>
              <a:t> Fumbling for defensive gear</a:t>
            </a:r>
            <a:r>
              <a:rPr kumimoji="0" lang="en-US" sz="2800" b="0" i="0" u="none" strike="noStrike" kern="0" cap="none" spc="0" normalizeH="0" noProof="0" dirty="0" smtClean="0">
                <a:ln>
                  <a:noFill/>
                </a:ln>
                <a:solidFill>
                  <a:srgbClr val="333399"/>
                </a:solidFill>
                <a:effectLst/>
                <a:uLnTx/>
                <a:uFillTx/>
                <a:latin typeface="Arial"/>
                <a:ea typeface="+mn-ea"/>
                <a:cs typeface="+mn-cs"/>
              </a:rPr>
              <a:t> </a:t>
            </a: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979098259"/>
      </p:ext>
    </p:extLst>
  </p:cSld>
  <p:clrMapOvr>
    <a:masterClrMapping/>
  </p:clrMapOvr>
  <p:transition spd="slow">
    <p:push dir="u"/>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560840" cy="4493538"/>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Degradation of Decision Making</a:t>
            </a:r>
            <a:r>
              <a:rPr kumimoji="0" lang="en-US" sz="2400" b="0"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a:t>
            </a:r>
          </a:p>
          <a:p>
            <a:pPr marL="342900" lvl="0" indent="-3429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The part of your brain responsible for large muscle control will get priority, (more blood).</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Takes away from the part of the brain you use for abstract thought.</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 typeface="Arial" pitchFamily="34" charset="0"/>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Result:</a:t>
            </a:r>
            <a:r>
              <a:rPr kumimoji="0" lang="en-US" sz="2400" b="1" i="0" u="none" strike="noStrike" kern="0" cap="none" spc="0" normalizeH="0" baseline="0" noProof="0" dirty="0" smtClean="0">
                <a:ln>
                  <a:noFill/>
                </a:ln>
                <a:solidFill>
                  <a:srgbClr val="333399"/>
                </a:solidFill>
                <a:effectLst/>
                <a:uLnTx/>
                <a:uFillTx/>
                <a:latin typeface="Arial"/>
                <a:ea typeface="+mn-ea"/>
                <a:cs typeface="+mn-cs"/>
              </a:rPr>
              <a:t> </a:t>
            </a:r>
            <a:r>
              <a:rPr kumimoji="0" lang="en-US" sz="2400" b="0" i="0" u="none" strike="noStrike" kern="0" cap="none" spc="0" normalizeH="0" baseline="0" noProof="0" dirty="0" smtClean="0">
                <a:ln>
                  <a:noFill/>
                </a:ln>
                <a:solidFill>
                  <a:srgbClr val="333399"/>
                </a:solidFill>
                <a:effectLst/>
                <a:uLnTx/>
                <a:uFillTx/>
                <a:latin typeface="Arial"/>
                <a:ea typeface="+mn-ea"/>
                <a:cs typeface="+mn-cs"/>
              </a:rPr>
              <a:t>Ability to Concentrate, Analyze, and Decide</a:t>
            </a:r>
          </a:p>
          <a:p>
            <a:pPr marL="342900" lvl="0" indent="-342900">
              <a:lnSpc>
                <a:spcPct val="90000"/>
              </a:lnSpc>
              <a:spcBef>
                <a:spcPct val="20000"/>
              </a:spcBef>
            </a:pPr>
            <a:r>
              <a:rPr lang="en-US" sz="2400" kern="0" dirty="0" smtClean="0">
                <a:solidFill>
                  <a:srgbClr val="333399"/>
                </a:solidFill>
                <a:latin typeface="Arial"/>
              </a:rPr>
              <a:t>		      </a:t>
            </a:r>
            <a:r>
              <a:rPr kumimoji="0" lang="en-US" sz="2400" b="0" i="0" u="none" strike="noStrike" kern="0" cap="none" spc="0" normalizeH="0" baseline="0" noProof="0" dirty="0" smtClean="0">
                <a:ln>
                  <a:noFill/>
                </a:ln>
                <a:solidFill>
                  <a:srgbClr val="333399"/>
                </a:solidFill>
                <a:effectLst/>
                <a:uLnTx/>
                <a:uFillTx/>
                <a:latin typeface="Arial"/>
                <a:ea typeface="+mn-ea"/>
                <a:cs typeface="+mn-cs"/>
              </a:rPr>
              <a:t>is greatly reduced or non existent</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4088646029"/>
      </p:ext>
    </p:extLst>
  </p:cSld>
  <p:clrMapOvr>
    <a:masterClrMapping/>
  </p:clrMapOvr>
  <p:transition spd="slow">
    <p:push dir="u"/>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776864" cy="4690515"/>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Mental Tracking</a:t>
            </a:r>
          </a:p>
          <a:p>
            <a:pPr marL="342900" lvl="0" indent="-342900">
              <a:lnSpc>
                <a:spcPct val="80000"/>
              </a:lnSpc>
              <a:spcBef>
                <a:spcPct val="20000"/>
              </a:spcBef>
            </a:pPr>
            <a:endParaRPr kumimoji="0" lang="en-US" sz="800" b="1" i="0" u="none" strike="noStrike" kern="0" cap="none" spc="0" normalizeH="0" baseline="0" noProof="0" dirty="0" smtClean="0">
              <a:ln>
                <a:noFill/>
              </a:ln>
              <a:solidFill>
                <a:srgbClr val="333399"/>
              </a:solidFill>
              <a:effectLst/>
              <a:uLnTx/>
              <a:uFillTx/>
              <a:latin typeface="Arial"/>
              <a:ea typeface="+mn-ea"/>
              <a:cs typeface="+mn-cs"/>
            </a:endParaRPr>
          </a:p>
          <a:p>
            <a:pPr marL="1143000" lvl="2" indent="-228600">
              <a:lnSpc>
                <a:spcPct val="8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Your ability to keep track of things as they occur is diminished.</a:t>
            </a:r>
          </a:p>
          <a:p>
            <a:pPr marL="1143000" lvl="2" indent="-228600">
              <a:lnSpc>
                <a:spcPct val="8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How many strikes did I deliver? How many people were in the room?</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973138" lvl="0" indent="-973138">
              <a:lnSpc>
                <a:spcPct val="80000"/>
              </a:lnSpc>
              <a:spcBef>
                <a:spcPct val="20000"/>
              </a:spcBef>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Note</a:t>
            </a:r>
            <a:r>
              <a:rPr kumimoji="0" lang="en-US" sz="2800" b="0"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a:t>
            </a:r>
            <a:r>
              <a:rPr kumimoji="0" lang="en-US" sz="2800" b="0" i="0" u="none" strike="noStrike" kern="0" cap="none" spc="0" normalizeH="0" baseline="0" noProof="0" dirty="0" smtClean="0">
                <a:ln>
                  <a:noFill/>
                </a:ln>
                <a:solidFill>
                  <a:srgbClr val="333399"/>
                </a:solidFill>
                <a:effectLst/>
                <a:uLnTx/>
                <a:uFillTx/>
                <a:latin typeface="Arial"/>
                <a:ea typeface="+mn-ea"/>
                <a:cs typeface="+mn-cs"/>
              </a:rPr>
              <a:t> </a:t>
            </a:r>
          </a:p>
          <a:p>
            <a:pPr marL="457200" lvl="0" indent="-457200">
              <a:lnSpc>
                <a:spcPct val="80000"/>
              </a:lnSpc>
              <a:spcBef>
                <a:spcPct val="20000"/>
              </a:spcBef>
            </a:pPr>
            <a:r>
              <a:rPr lang="en-US" sz="2800" kern="0" dirty="0" smtClean="0">
                <a:solidFill>
                  <a:srgbClr val="333399"/>
                </a:solidFill>
                <a:latin typeface="Arial"/>
              </a:rPr>
              <a:t>	</a:t>
            </a:r>
            <a:r>
              <a:rPr kumimoji="0" lang="en-US" sz="2800" b="0" i="0" u="none" strike="noStrike" kern="0" cap="none" spc="0" normalizeH="0" baseline="0" noProof="0" dirty="0" smtClean="0">
                <a:ln>
                  <a:noFill/>
                </a:ln>
                <a:solidFill>
                  <a:srgbClr val="333399"/>
                </a:solidFill>
                <a:effectLst/>
                <a:uLnTx/>
                <a:uFillTx/>
                <a:latin typeface="Arial"/>
                <a:ea typeface="+mn-ea"/>
                <a:cs typeface="+mn-cs"/>
              </a:rPr>
              <a:t>For this reason you should NEVER give</a:t>
            </a:r>
            <a:r>
              <a:rPr kumimoji="0" lang="en-US" sz="2800" b="0" i="0" u="none" strike="noStrike" kern="0" cap="none" spc="0" normalizeH="0" noProof="0" dirty="0" smtClean="0">
                <a:ln>
                  <a:noFill/>
                </a:ln>
                <a:solidFill>
                  <a:srgbClr val="333399"/>
                </a:solidFill>
                <a:effectLst/>
                <a:uLnTx/>
                <a:uFillTx/>
                <a:latin typeface="Arial"/>
                <a:ea typeface="+mn-ea"/>
                <a:cs typeface="+mn-cs"/>
              </a:rPr>
              <a:t> </a:t>
            </a:r>
            <a:r>
              <a:rPr kumimoji="0" lang="en-US" sz="2800" b="0" i="0" u="none" strike="noStrike" kern="0" cap="none" spc="0" normalizeH="0" baseline="0" noProof="0" dirty="0" smtClean="0">
                <a:ln>
                  <a:noFill/>
                </a:ln>
                <a:solidFill>
                  <a:srgbClr val="333399"/>
                </a:solidFill>
                <a:effectLst/>
                <a:uLnTx/>
                <a:uFillTx/>
                <a:latin typeface="Arial"/>
                <a:ea typeface="+mn-ea"/>
                <a:cs typeface="+mn-cs"/>
              </a:rPr>
              <a:t>a statement immediately following an incident. </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081235093"/>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387" name="Rectangle 4"/>
          <p:cNvSpPr>
            <a:spLocks noGrp="1" noChangeArrowheads="1"/>
          </p:cNvSpPr>
          <p:nvPr>
            <p:ph type="subTitle" idx="1"/>
          </p:nvPr>
        </p:nvSpPr>
        <p:spPr>
          <a:xfrm>
            <a:off x="928688" y="1214438"/>
            <a:ext cx="7775575" cy="5500687"/>
          </a:xfrm>
        </p:spPr>
        <p:txBody>
          <a:bodyPr/>
          <a:lstStyle/>
          <a:p>
            <a:pPr algn="l" eaLnBrk="1" hangingPunct="1">
              <a:lnSpc>
                <a:spcPct val="80000"/>
              </a:lnSpc>
              <a:buFontTx/>
              <a:buChar char="•"/>
            </a:pPr>
            <a:r>
              <a:rPr lang="en-US" sz="2800" b="1" dirty="0" smtClean="0">
                <a:solidFill>
                  <a:schemeClr val="accent2"/>
                </a:solidFill>
                <a:effectLst>
                  <a:outerShdw blurRad="38100" dist="38100" dir="2700000" algn="tl">
                    <a:srgbClr val="000000">
                      <a:alpha val="43137"/>
                    </a:srgbClr>
                  </a:outerShdw>
                </a:effectLst>
              </a:rPr>
              <a:t>Method Of Instruction: </a:t>
            </a:r>
          </a:p>
          <a:p>
            <a:pPr algn="l" eaLnBrk="1" hangingPunct="1">
              <a:lnSpc>
                <a:spcPct val="80000"/>
              </a:lnSpc>
              <a:buFontTx/>
              <a:buChar char="•"/>
            </a:pPr>
            <a:endParaRPr lang="en-US" sz="1400" dirty="0" smtClean="0">
              <a:solidFill>
                <a:schemeClr val="accent2"/>
              </a:solidFill>
            </a:endParaRPr>
          </a:p>
          <a:p>
            <a:pPr lvl="1" algn="l" eaLnBrk="1" hangingPunct="1">
              <a:lnSpc>
                <a:spcPct val="80000"/>
              </a:lnSpc>
              <a:buFontTx/>
              <a:buChar char="•"/>
            </a:pPr>
            <a:r>
              <a:rPr lang="en-US" sz="2400" dirty="0" smtClean="0">
                <a:solidFill>
                  <a:schemeClr val="accent2"/>
                </a:solidFill>
              </a:rPr>
              <a:t>Lecture development, written exam</a:t>
            </a:r>
          </a:p>
          <a:p>
            <a:pPr algn="l" eaLnBrk="1" hangingPunct="1">
              <a:lnSpc>
                <a:spcPct val="80000"/>
              </a:lnSpc>
              <a:buFontTx/>
              <a:buChar char="•"/>
            </a:pPr>
            <a:endParaRPr lang="en-US" sz="2800" dirty="0" smtClean="0">
              <a:solidFill>
                <a:schemeClr val="accent2"/>
              </a:solidFill>
            </a:endParaRPr>
          </a:p>
          <a:p>
            <a:pPr algn="l" eaLnBrk="1" hangingPunct="1">
              <a:lnSpc>
                <a:spcPct val="80000"/>
              </a:lnSpc>
              <a:buFontTx/>
              <a:buChar char="•"/>
            </a:pPr>
            <a:r>
              <a:rPr lang="en-US" sz="2800" b="1" dirty="0" smtClean="0">
                <a:solidFill>
                  <a:schemeClr val="accent2"/>
                </a:solidFill>
                <a:effectLst>
                  <a:outerShdw blurRad="38100" dist="38100" dir="2700000" algn="tl">
                    <a:srgbClr val="000000">
                      <a:alpha val="43137"/>
                    </a:srgbClr>
                  </a:outerShdw>
                </a:effectLst>
              </a:rPr>
              <a:t>Training Aides: </a:t>
            </a:r>
          </a:p>
          <a:p>
            <a:pPr algn="l" eaLnBrk="1" hangingPunct="1">
              <a:lnSpc>
                <a:spcPct val="80000"/>
              </a:lnSpc>
              <a:buFontTx/>
              <a:buChar char="•"/>
            </a:pPr>
            <a:endParaRPr lang="en-US" sz="1400" dirty="0" smtClean="0">
              <a:solidFill>
                <a:schemeClr val="accent2"/>
              </a:solidFill>
            </a:endParaRPr>
          </a:p>
          <a:p>
            <a:pPr lvl="1" algn="l" eaLnBrk="1" hangingPunct="1">
              <a:lnSpc>
                <a:spcPct val="80000"/>
              </a:lnSpc>
              <a:buFontTx/>
              <a:buChar char="•"/>
            </a:pPr>
            <a:r>
              <a:rPr lang="en-US" sz="2400" dirty="0" smtClean="0">
                <a:solidFill>
                  <a:schemeClr val="accent2"/>
                </a:solidFill>
              </a:rPr>
              <a:t>Presentation, written exam</a:t>
            </a:r>
          </a:p>
          <a:p>
            <a:pPr algn="l" eaLnBrk="1" hangingPunct="1">
              <a:lnSpc>
                <a:spcPct val="80000"/>
              </a:lnSpc>
              <a:buFontTx/>
              <a:buChar char="•"/>
            </a:pPr>
            <a:endParaRPr lang="en-US" sz="2800" dirty="0" smtClean="0">
              <a:solidFill>
                <a:schemeClr val="accent2"/>
              </a:solidFill>
            </a:endParaRPr>
          </a:p>
          <a:p>
            <a:pPr algn="l" eaLnBrk="1" hangingPunct="1">
              <a:lnSpc>
                <a:spcPct val="80000"/>
              </a:lnSpc>
              <a:buFontTx/>
              <a:buChar char="•"/>
            </a:pPr>
            <a:r>
              <a:rPr lang="en-US" sz="2800" b="1" dirty="0" smtClean="0">
                <a:solidFill>
                  <a:schemeClr val="accent2"/>
                </a:solidFill>
                <a:effectLst>
                  <a:outerShdw blurRad="38100" dist="38100" dir="2700000" algn="tl">
                    <a:srgbClr val="000000">
                      <a:alpha val="43137"/>
                    </a:srgbClr>
                  </a:outerShdw>
                </a:effectLst>
              </a:rPr>
              <a:t>Pen and paper are required</a:t>
            </a:r>
          </a:p>
          <a:p>
            <a:pPr lvl="1" algn="l" eaLnBrk="1" hangingPunct="1">
              <a:lnSpc>
                <a:spcPct val="80000"/>
              </a:lnSpc>
              <a:buFontTx/>
              <a:buChar char="–"/>
            </a:pPr>
            <a:endParaRPr lang="en-US" sz="1600" dirty="0" smtClean="0">
              <a:solidFill>
                <a:schemeClr val="accent2"/>
              </a:solidFill>
            </a:endParaRPr>
          </a:p>
        </p:txBody>
      </p:sp>
      <p:sp>
        <p:nvSpPr>
          <p:cNvPr id="7" name="TextBox 6"/>
          <p:cNvSpPr txBox="1"/>
          <p:nvPr/>
        </p:nvSpPr>
        <p:spPr>
          <a:xfrm>
            <a:off x="3000375" y="71438"/>
            <a:ext cx="3500438" cy="646112"/>
          </a:xfrm>
          <a:prstGeom prst="rect">
            <a:avLst/>
          </a:prstGeom>
          <a:noFill/>
        </p:spPr>
        <p:txBody>
          <a:bodyPr>
            <a:spAutoFit/>
          </a:bodyPr>
          <a:lstStyle/>
          <a:p>
            <a:pPr algn="ctr">
              <a:defRPr/>
            </a:pPr>
            <a:r>
              <a:rPr lang="en-US" sz="3600" dirty="0">
                <a:solidFill>
                  <a:schemeClr val="accent3"/>
                </a:solidFill>
                <a:latin typeface="Arial" charset="0"/>
              </a:rPr>
              <a:t>OBJECTIVES</a:t>
            </a:r>
          </a:p>
        </p:txBody>
      </p:sp>
    </p:spTree>
  </p:cSld>
  <p:clrMapOvr>
    <a:masterClrMapping/>
  </p:clrMapOvr>
  <p:transition spd="slow">
    <p:push dir="u"/>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560840" cy="4278094"/>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Tunnel Vision</a:t>
            </a:r>
          </a:p>
          <a:p>
            <a:pPr marL="342900" lvl="0" indent="-342900">
              <a:lnSpc>
                <a:spcPct val="90000"/>
              </a:lnSpc>
              <a:spcBef>
                <a:spcPct val="20000"/>
              </a:spcBef>
              <a:buFontTx/>
              <a:buChar char="•"/>
            </a:pPr>
            <a:endParaRPr kumimoji="0" lang="en-US" sz="10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endParaRPr>
          </a:p>
          <a:p>
            <a:pPr marL="342900" lvl="0" indent="-342900">
              <a:lnSpc>
                <a:spcPct val="90000"/>
              </a:lnSpc>
              <a:spcBef>
                <a:spcPct val="20000"/>
              </a:spcBef>
              <a:buFontTx/>
              <a:buChar char="•"/>
            </a:pPr>
            <a:endParaRPr kumimoji="0" lang="en-US" sz="10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This means focusing so intently on one aspect that you do not see what else is happening around you.</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Example: Watching a suspects right hand with no awareness that he is drawing back his left hand for a swing at you.</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You must observe everything around you to determine what poses the most immediate threat. </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395374711"/>
      </p:ext>
    </p:extLst>
  </p:cSld>
  <p:clrMapOvr>
    <a:masterClrMapping/>
  </p:clrMapOvr>
  <p:transition spd="slow">
    <p:push dir="u"/>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pic>
        <p:nvPicPr>
          <p:cNvPr id="3" name="Tunnel vision - Police Officer gets shot from behind.wm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043608" y="1124744"/>
            <a:ext cx="7416824" cy="5562618"/>
          </a:xfrm>
          <a:prstGeom prst="rect">
            <a:avLst/>
          </a:prstGeom>
        </p:spPr>
      </p:pic>
    </p:spTree>
    <p:extLst>
      <p:ext uri="{BB962C8B-B14F-4D97-AF65-F5344CB8AC3E}">
        <p14:creationId xmlns="" xmlns:p14="http://schemas.microsoft.com/office/powerpoint/2010/main" val="3037759276"/>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15616" y="1412776"/>
            <a:ext cx="7560840" cy="4339650"/>
          </a:xfrm>
          <a:prstGeom prst="rect">
            <a:avLst/>
          </a:prstGeom>
          <a:noFill/>
        </p:spPr>
        <p:txBody>
          <a:bodyPr wrap="square" rtlCol="0">
            <a:spAutoFit/>
          </a:bodyPr>
          <a:lstStyle/>
          <a:p>
            <a:pPr marL="342900" lvl="0" indent="-342900">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Auditory Exclusion</a:t>
            </a:r>
          </a:p>
          <a:p>
            <a:pPr marL="1143000" lvl="2" indent="-228600">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Tunnel vision for the ears.</a:t>
            </a:r>
          </a:p>
          <a:p>
            <a:pPr marL="1143000" lvl="2" indent="-228600">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You hear what is going on directly in front of you but miss important sounds such as your partners commands.</a:t>
            </a:r>
          </a:p>
          <a:p>
            <a:pPr marL="1143000" lvl="2" indent="-228600">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It is important to listen to the subject you are dealing with but pay attention to what is going on around you.</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064555750"/>
      </p:ext>
    </p:extLst>
  </p:cSld>
  <p:clrMapOvr>
    <a:masterClrMapping/>
  </p:clrMapOvr>
  <p:transition spd="slow">
    <p:push dir="u"/>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22004" y="1412776"/>
            <a:ext cx="7560840" cy="4034951"/>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General Muscle Tightening</a:t>
            </a:r>
          </a:p>
          <a:p>
            <a:pPr marL="1143000" lvl="2" indent="-2286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Overall body will tense up making it harder to react to an attack.</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You must be loose to increase reaction time.</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A tense body has a tense mind,  therefore making it impossible to be flexible and adapt to changing situations. </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215243184"/>
      </p:ext>
    </p:extLst>
  </p:cSld>
  <p:clrMapOvr>
    <a:masterClrMapping/>
  </p:clrMapOvr>
  <p:transition spd="slow">
    <p:push dir="u"/>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err="1" smtClean="0">
                <a:solidFill>
                  <a:schemeClr val="accent3"/>
                </a:solidFill>
                <a:latin typeface="Arial" charset="0"/>
              </a:rPr>
              <a:t>Tachy-Pysche</a:t>
            </a:r>
            <a:r>
              <a:rPr lang="en-US" sz="3600" dirty="0" smtClean="0">
                <a:solidFill>
                  <a:schemeClr val="accent3"/>
                </a:solidFill>
                <a:latin typeface="Arial" charset="0"/>
              </a:rPr>
              <a:t> Effect</a:t>
            </a:r>
            <a:endParaRPr lang="en-US" sz="3600" dirty="0">
              <a:solidFill>
                <a:schemeClr val="accent3"/>
              </a:solidFill>
              <a:latin typeface="Arial" charset="0"/>
            </a:endParaRPr>
          </a:p>
        </p:txBody>
      </p:sp>
      <p:sp>
        <p:nvSpPr>
          <p:cNvPr id="2" name="TextBox 1"/>
          <p:cNvSpPr txBox="1"/>
          <p:nvPr/>
        </p:nvSpPr>
        <p:spPr>
          <a:xfrm>
            <a:off x="1122004" y="1412776"/>
            <a:ext cx="7560840" cy="4124206"/>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Time /</a:t>
            </a:r>
            <a:r>
              <a:rPr kumimoji="0" lang="en-US" sz="2800" b="1" i="0" u="none" strike="noStrike" kern="0" cap="none" spc="0" normalizeH="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 </a:t>
            </a: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Distance Distortion</a:t>
            </a:r>
          </a:p>
          <a:p>
            <a:pPr marL="1143000" lvl="2" indent="-2286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Events slow down so everything appears to be happening in slow motion.</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May also seem that your reactions are slower then they really are.</a:t>
            </a:r>
          </a:p>
          <a:p>
            <a:pPr marL="1143000" lvl="2" indent="-228600">
              <a:lnSpc>
                <a:spcPct val="9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These responses will most likely occur automatically. You must adopt some form of relaxation technique such as breathing exercises, or a method of mental preparation. </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137947511"/>
      </p:ext>
    </p:extLst>
  </p:cSld>
  <p:clrMapOvr>
    <a:masterClrMapping/>
  </p:clrMapOvr>
  <p:transition spd="slow">
    <p:push dir="u"/>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Reactions to Stress</a:t>
            </a:r>
            <a:endParaRPr lang="en-US" sz="3600" dirty="0">
              <a:solidFill>
                <a:schemeClr val="accent3"/>
              </a:solidFill>
              <a:latin typeface="Arial" charset="0"/>
            </a:endParaRPr>
          </a:p>
        </p:txBody>
      </p:sp>
      <p:sp>
        <p:nvSpPr>
          <p:cNvPr id="2" name="TextBox 1"/>
          <p:cNvSpPr txBox="1"/>
          <p:nvPr/>
        </p:nvSpPr>
        <p:spPr>
          <a:xfrm>
            <a:off x="1122004" y="1412776"/>
            <a:ext cx="7560840" cy="3599447"/>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What happens physically and mentally when a person is “suddenly” confronted with a stressful situation?</a:t>
            </a:r>
          </a:p>
          <a:p>
            <a:pPr marL="342900" lvl="0" indent="-342900">
              <a:lnSpc>
                <a:spcPct val="90000"/>
              </a:lnSpc>
              <a:spcBef>
                <a:spcPct val="20000"/>
              </a:spcBef>
            </a:pPr>
            <a:endParaRPr kumimoji="0" lang="en-US" sz="120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lnSpc>
                <a:spcPct val="90000"/>
              </a:lnSpc>
              <a:spcBef>
                <a:spcPct val="20000"/>
              </a:spcBef>
              <a:buFont typeface="Arial" pitchFamily="34" charset="0"/>
              <a:buChar char="•"/>
            </a:pPr>
            <a:r>
              <a:rPr kumimoji="0" lang="en-US" sz="20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Physical</a:t>
            </a:r>
            <a:r>
              <a:rPr kumimoji="0" lang="en-US" sz="2000" b="0"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a:t>
            </a:r>
          </a:p>
          <a:p>
            <a:pPr marL="1143000" lvl="2" indent="-228600">
              <a:lnSpc>
                <a:spcPct val="9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Adrenalin surges</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Muscles become tense</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Increased heart rate</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Constriction of breathing</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Increased circulation</a:t>
            </a:r>
          </a:p>
          <a:p>
            <a:pPr marL="1143000" lvl="2" indent="-228600">
              <a:lnSpc>
                <a:spcPct val="9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Disruption of co-ordination</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863921230"/>
      </p:ext>
    </p:extLst>
  </p:cSld>
  <p:clrMapOvr>
    <a:masterClrMapping/>
  </p:clrMapOvr>
  <p:transition spd="slow">
    <p:push dir="u"/>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Reactions to Stress</a:t>
            </a:r>
            <a:endParaRPr lang="en-US" sz="3600" dirty="0">
              <a:solidFill>
                <a:schemeClr val="accent3"/>
              </a:solidFill>
              <a:latin typeface="Arial" charset="0"/>
            </a:endParaRPr>
          </a:p>
        </p:txBody>
      </p:sp>
      <p:sp>
        <p:nvSpPr>
          <p:cNvPr id="2" name="TextBox 1"/>
          <p:cNvSpPr txBox="1"/>
          <p:nvPr/>
        </p:nvSpPr>
        <p:spPr>
          <a:xfrm>
            <a:off x="1122004" y="1412776"/>
            <a:ext cx="7560840" cy="4821320"/>
          </a:xfrm>
          <a:prstGeom prst="rect">
            <a:avLst/>
          </a:prstGeom>
          <a:noFill/>
        </p:spPr>
        <p:txBody>
          <a:bodyPr wrap="square" rtlCol="0">
            <a:spAutoFit/>
          </a:bodyPr>
          <a:lstStyle/>
          <a:p>
            <a:pPr marL="342900" lvl="0" indent="-342900">
              <a:lnSpc>
                <a:spcPct val="8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lnSpc>
                <a:spcPct val="80000"/>
              </a:lnSpc>
              <a:spcBef>
                <a:spcPct val="20000"/>
              </a:spcBef>
              <a:buFont typeface="Arial" pitchFamily="34" charset="0"/>
              <a:buChar char="•"/>
            </a:pPr>
            <a:r>
              <a:rPr kumimoji="0" lang="en-US" sz="20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Mental:</a:t>
            </a:r>
          </a:p>
          <a:p>
            <a:pPr marL="1143000" lvl="2" indent="-228600">
              <a:lnSpc>
                <a:spcPct val="80000"/>
              </a:lnSpc>
              <a:spcBef>
                <a:spcPct val="20000"/>
              </a:spcBef>
              <a:buFontTx/>
              <a:buChar char="•"/>
            </a:pPr>
            <a:endParaRPr kumimoji="0" lang="en-US" sz="1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Judgment and creativity becomes limited</a:t>
            </a:r>
          </a:p>
          <a:p>
            <a:pPr marL="1143000" lvl="2" indent="-22860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Focus becomes limited</a:t>
            </a:r>
          </a:p>
          <a:p>
            <a:pPr marL="1143000" lvl="2" indent="-22860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1800" b="0" i="0" u="none" strike="noStrike" kern="0" cap="none" spc="0" normalizeH="0" baseline="0" noProof="0" dirty="0" smtClean="0">
                <a:ln>
                  <a:noFill/>
                </a:ln>
                <a:solidFill>
                  <a:srgbClr val="333399"/>
                </a:solidFill>
                <a:effectLst/>
                <a:uLnTx/>
                <a:uFillTx/>
                <a:latin typeface="Arial"/>
              </a:rPr>
              <a:t>Decision-making power erodes</a:t>
            </a:r>
          </a:p>
          <a:p>
            <a:pPr marL="742950" lvl="1" indent="-28575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200150" lvl="2" indent="-285750">
              <a:lnSpc>
                <a:spcPct val="80000"/>
              </a:lnSpc>
              <a:spcBef>
                <a:spcPct val="20000"/>
              </a:spcBef>
              <a:buFont typeface="Arial" pitchFamily="34" charset="0"/>
              <a:buChar char="•"/>
            </a:pPr>
            <a:r>
              <a:rPr kumimoji="0" lang="en-US" b="0" i="0" u="none" strike="noStrike" kern="0" cap="none" spc="0" normalizeH="0" baseline="0" noProof="0" dirty="0" smtClean="0">
                <a:ln>
                  <a:noFill/>
                </a:ln>
                <a:solidFill>
                  <a:srgbClr val="333399"/>
                </a:solidFill>
                <a:effectLst/>
                <a:uLnTx/>
                <a:uFillTx/>
                <a:latin typeface="Arial"/>
              </a:rPr>
              <a:t>An officers mind could go blank and the concept of having no options becomes very real.  </a:t>
            </a:r>
          </a:p>
          <a:p>
            <a:pPr marL="1200150" lvl="2" indent="-285750">
              <a:lnSpc>
                <a:spcPct val="80000"/>
              </a:lnSpc>
              <a:spcBef>
                <a:spcPct val="20000"/>
              </a:spcBef>
              <a:buFont typeface="Arial" pitchFamily="34" charset="0"/>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200150" lvl="2" indent="-285750">
              <a:lnSpc>
                <a:spcPct val="80000"/>
              </a:lnSpc>
              <a:spcBef>
                <a:spcPct val="20000"/>
              </a:spcBef>
              <a:buFont typeface="Arial" pitchFamily="34" charset="0"/>
              <a:buChar char="•"/>
            </a:pPr>
            <a:r>
              <a:rPr kumimoji="0" lang="en-US" b="0" i="0" u="none" strike="noStrike" kern="0" cap="none" spc="0" normalizeH="0" baseline="0" noProof="0" dirty="0" smtClean="0">
                <a:ln>
                  <a:noFill/>
                </a:ln>
                <a:solidFill>
                  <a:srgbClr val="333399"/>
                </a:solidFill>
                <a:effectLst/>
                <a:uLnTx/>
                <a:uFillTx/>
                <a:latin typeface="Arial"/>
              </a:rPr>
              <a:t>The officer perceives their opponent is in full control.  </a:t>
            </a:r>
          </a:p>
          <a:p>
            <a:pPr marL="1200150" lvl="2" indent="-285750">
              <a:lnSpc>
                <a:spcPct val="80000"/>
              </a:lnSpc>
              <a:spcBef>
                <a:spcPct val="20000"/>
              </a:spcBef>
              <a:buFont typeface="Arial" pitchFamily="34" charset="0"/>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200150" lvl="2" indent="-285750">
              <a:lnSpc>
                <a:spcPct val="80000"/>
              </a:lnSpc>
              <a:spcBef>
                <a:spcPct val="20000"/>
              </a:spcBef>
              <a:buFont typeface="Arial" pitchFamily="34" charset="0"/>
              <a:buChar char="•"/>
            </a:pPr>
            <a:r>
              <a:rPr kumimoji="0" lang="en-US" b="0" i="0" u="none" strike="noStrike" kern="0" cap="none" spc="0" normalizeH="0" baseline="0" noProof="0" dirty="0" smtClean="0">
                <a:ln>
                  <a:noFill/>
                </a:ln>
                <a:solidFill>
                  <a:srgbClr val="333399"/>
                </a:solidFill>
                <a:effectLst/>
                <a:uLnTx/>
                <a:uFillTx/>
                <a:latin typeface="Arial"/>
              </a:rPr>
              <a:t>The only available reaction would be to revert to instinct or training. </a:t>
            </a:r>
          </a:p>
          <a:p>
            <a:pPr marL="1200150" lvl="2" indent="-285750">
              <a:lnSpc>
                <a:spcPct val="80000"/>
              </a:lnSpc>
              <a:spcBef>
                <a:spcPct val="20000"/>
              </a:spcBef>
              <a:buFont typeface="Arial" pitchFamily="34" charset="0"/>
              <a:buChar char="•"/>
            </a:pPr>
            <a:endParaRPr lang="en-US" sz="1050" kern="0" dirty="0">
              <a:solidFill>
                <a:srgbClr val="333399"/>
              </a:solidFill>
              <a:latin typeface="Arial"/>
            </a:endParaRPr>
          </a:p>
          <a:p>
            <a:pPr marL="1200150" lvl="2" indent="-285750">
              <a:lnSpc>
                <a:spcPct val="80000"/>
              </a:lnSpc>
              <a:spcBef>
                <a:spcPct val="20000"/>
              </a:spcBef>
              <a:buFont typeface="Arial" pitchFamily="34" charset="0"/>
              <a:buChar char="•"/>
            </a:pPr>
            <a:r>
              <a:rPr kumimoji="0" lang="en-US" b="0" i="0" u="none" strike="noStrike" kern="0" cap="none" spc="0" normalizeH="0" baseline="0" noProof="0" dirty="0" smtClean="0">
                <a:ln>
                  <a:noFill/>
                </a:ln>
                <a:solidFill>
                  <a:srgbClr val="333399"/>
                </a:solidFill>
                <a:effectLst/>
                <a:uLnTx/>
                <a:uFillTx/>
                <a:latin typeface="Arial"/>
              </a:rPr>
              <a:t>Imagine the dilemma an unprepared Officer would face?</a:t>
            </a:r>
          </a:p>
          <a:p>
            <a:pPr marL="342900" lvl="0" indent="-342900">
              <a:lnSpc>
                <a:spcPct val="80000"/>
              </a:lnSpc>
              <a:spcBef>
                <a:spcPct val="20000"/>
              </a:spcBef>
              <a:buFontTx/>
              <a:buChar cha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978914447"/>
      </p:ext>
    </p:extLst>
  </p:cSld>
  <p:clrMapOvr>
    <a:masterClrMapping/>
  </p:clrMapOvr>
  <p:transition spd="slow">
    <p:push dir="u"/>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Mental Preparation</a:t>
            </a:r>
            <a:endParaRPr lang="en-US" sz="3600" dirty="0">
              <a:solidFill>
                <a:schemeClr val="accent3"/>
              </a:solidFill>
              <a:latin typeface="Arial" charset="0"/>
            </a:endParaRPr>
          </a:p>
        </p:txBody>
      </p:sp>
      <p:sp>
        <p:nvSpPr>
          <p:cNvPr id="2" name="TextBox 1"/>
          <p:cNvSpPr txBox="1"/>
          <p:nvPr/>
        </p:nvSpPr>
        <p:spPr>
          <a:xfrm>
            <a:off x="1122004" y="1412776"/>
            <a:ext cx="7560840" cy="3690241"/>
          </a:xfrm>
          <a:prstGeom prst="rect">
            <a:avLst/>
          </a:prstGeom>
          <a:noFill/>
        </p:spPr>
        <p:txBody>
          <a:bodyPr wrap="square" rtlCol="0">
            <a:spAutoFit/>
          </a:bodyPr>
          <a:lstStyle/>
          <a:p>
            <a:pPr marL="342900" indent="-342900">
              <a:spcBef>
                <a:spcPct val="20000"/>
              </a:spcBef>
              <a:buFontTx/>
              <a:buChar char="•"/>
            </a:pPr>
            <a:r>
              <a:rPr lang="en-US" sz="2000" b="1" kern="0" dirty="0" smtClean="0">
                <a:solidFill>
                  <a:srgbClr val="333399"/>
                </a:solidFill>
                <a:effectLst>
                  <a:outerShdw blurRad="38100" dist="38100" dir="2700000" algn="tl">
                    <a:srgbClr val="000000">
                      <a:alpha val="43137"/>
                    </a:srgbClr>
                  </a:outerShdw>
                </a:effectLst>
                <a:latin typeface="Arial"/>
              </a:rPr>
              <a:t>Mental (cont’d):</a:t>
            </a:r>
            <a:endParaRPr kumimoji="0" lang="en-US" sz="2000" b="0" i="0" u="none" strike="noStrike" kern="0" cap="none" spc="0" normalizeH="0" baseline="0" noProof="0" dirty="0" smtClean="0">
              <a:ln>
                <a:noFill/>
              </a:ln>
              <a:solidFill>
                <a:srgbClr val="333399"/>
              </a:solidFill>
              <a:effectLst/>
              <a:uLnTx/>
              <a:uFillTx/>
              <a:latin typeface="Arial"/>
            </a:endParaRPr>
          </a:p>
          <a:p>
            <a:pPr marL="342900" lvl="0" indent="-342900">
              <a:spcBef>
                <a:spcPct val="20000"/>
              </a:spcBef>
              <a:buFontTx/>
              <a:buChar char="•"/>
            </a:pPr>
            <a:endParaRPr lang="en-US" kern="0" dirty="0">
              <a:solidFill>
                <a:srgbClr val="333399"/>
              </a:solidFill>
              <a:latin typeface="Arial"/>
            </a:endParaRPr>
          </a:p>
          <a:p>
            <a:pPr marL="800100" lvl="1" indent="-3429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Traditionally law enforcement training has predominantly concentrated on skills and procedures</a:t>
            </a:r>
          </a:p>
          <a:p>
            <a:pPr marL="342900" lvl="0" indent="-342900">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Focus on mental preparation has been lacking and can develop a positive attitude towards safety awareness</a:t>
            </a:r>
          </a:p>
          <a:p>
            <a:pPr marL="342900" lvl="0" indent="-342900">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Safety is generally the common sense that each officer has, but fails to use. </a:t>
            </a:r>
          </a:p>
          <a:p>
            <a:pPr marL="342900" lvl="0" indent="-342900">
              <a:lnSpc>
                <a:spcPct val="8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83940804"/>
      </p:ext>
    </p:extLst>
  </p:cSld>
  <p:clrMapOvr>
    <a:masterClrMapping/>
  </p:clrMapOvr>
  <p:transition spd="slow">
    <p:push dir="u"/>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Mental Preparation</a:t>
            </a:r>
            <a:endParaRPr lang="en-US" sz="3600" dirty="0">
              <a:solidFill>
                <a:schemeClr val="accent3"/>
              </a:solidFill>
              <a:latin typeface="Arial" charset="0"/>
            </a:endParaRPr>
          </a:p>
        </p:txBody>
      </p:sp>
      <p:pic>
        <p:nvPicPr>
          <p:cNvPr id="3" name="LE Incident - Kansas City Park Shooting 0909.wm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187624" y="1124744"/>
            <a:ext cx="7080448" cy="5310336"/>
          </a:xfrm>
          <a:prstGeom prst="rect">
            <a:avLst/>
          </a:prstGeom>
        </p:spPr>
      </p:pic>
    </p:spTree>
    <p:extLst>
      <p:ext uri="{BB962C8B-B14F-4D97-AF65-F5344CB8AC3E}">
        <p14:creationId xmlns="" xmlns:p14="http://schemas.microsoft.com/office/powerpoint/2010/main" val="2616436015"/>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smtClean="0">
                <a:solidFill>
                  <a:schemeClr val="accent3"/>
                </a:solidFill>
                <a:latin typeface="Arial" charset="0"/>
              </a:rPr>
              <a:t>Mental Preparation</a:t>
            </a:r>
            <a:endParaRPr lang="en-US" sz="3600" dirty="0">
              <a:solidFill>
                <a:schemeClr val="accent3"/>
              </a:solidFill>
              <a:latin typeface="Arial" charset="0"/>
            </a:endParaRPr>
          </a:p>
        </p:txBody>
      </p:sp>
      <p:sp>
        <p:nvSpPr>
          <p:cNvPr id="2" name="TextBox 1"/>
          <p:cNvSpPr txBox="1"/>
          <p:nvPr/>
        </p:nvSpPr>
        <p:spPr>
          <a:xfrm>
            <a:off x="1122004" y="1412776"/>
            <a:ext cx="7560840" cy="3814890"/>
          </a:xfrm>
          <a:prstGeom prst="rect">
            <a:avLst/>
          </a:prstGeom>
          <a:noFill/>
        </p:spPr>
        <p:txBody>
          <a:bodyPr wrap="square" rtlCol="0">
            <a:spAutoFit/>
          </a:bodyPr>
          <a:lstStyle/>
          <a:p>
            <a:pPr marL="342900" indent="-342900">
              <a:lnSpc>
                <a:spcPct val="90000"/>
              </a:lnSpc>
              <a:spcBef>
                <a:spcPct val="20000"/>
              </a:spcBef>
              <a:buFontTx/>
              <a:buChar char="•"/>
            </a:pPr>
            <a:r>
              <a:rPr lang="en-US" sz="2000" b="1" kern="0" dirty="0" smtClean="0">
                <a:solidFill>
                  <a:srgbClr val="333399"/>
                </a:solidFill>
                <a:effectLst>
                  <a:outerShdw blurRad="38100" dist="38100" dir="2700000" algn="tl">
                    <a:srgbClr val="000000">
                      <a:alpha val="43137"/>
                    </a:srgbClr>
                  </a:outerShdw>
                </a:effectLst>
                <a:latin typeface="Arial"/>
              </a:rPr>
              <a:t>Mental (cont’d):</a:t>
            </a:r>
            <a:endParaRPr lang="en-US" sz="2000" b="1" kern="0" dirty="0">
              <a:solidFill>
                <a:srgbClr val="333399"/>
              </a:solidFill>
              <a:effectLst>
                <a:outerShdw blurRad="38100" dist="38100" dir="2700000" algn="tl">
                  <a:srgbClr val="000000">
                    <a:alpha val="43137"/>
                  </a:srgbClr>
                </a:outerShdw>
              </a:effectLst>
              <a:latin typeface="Arial"/>
            </a:endParaRPr>
          </a:p>
          <a:p>
            <a:pPr lvl="0">
              <a:lnSpc>
                <a:spcPct val="90000"/>
              </a:lnSpc>
              <a:spcBef>
                <a:spcPct val="20000"/>
              </a:spcBef>
            </a:pPr>
            <a:endParaRPr lang="en-US" sz="2000" kern="0" dirty="0">
              <a:solidFill>
                <a:srgbClr val="333399"/>
              </a:solidFill>
              <a:latin typeface="Arial"/>
            </a:endParaRPr>
          </a:p>
          <a:p>
            <a:pPr marL="800100" lvl="1"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Officers need to deal with potentially dangerous situations before they occur</a:t>
            </a:r>
          </a:p>
          <a:p>
            <a:pPr marL="342900" lvl="0" indent="-342900">
              <a:lnSpc>
                <a:spcPct val="90000"/>
              </a:lnSpc>
              <a:spcBef>
                <a:spcPct val="20000"/>
              </a:spcBef>
              <a:buFontTx/>
              <a:buChar char="•"/>
            </a:pPr>
            <a:endParaRPr kumimoji="0" lang="en-US" sz="110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The mind and body must be trained to act as a team, and like any team, this requires practice</a:t>
            </a:r>
          </a:p>
          <a:p>
            <a:pPr marL="342900" lvl="0" indent="-342900">
              <a:lnSpc>
                <a:spcPct val="90000"/>
              </a:lnSpc>
              <a:spcBef>
                <a:spcPct val="20000"/>
              </a:spcBef>
              <a:buFontTx/>
              <a:buChar char="•"/>
            </a:pPr>
            <a:endParaRPr kumimoji="0" lang="en-US" sz="1100" b="0" i="0" u="none" strike="noStrike" kern="0" cap="none" spc="0" normalizeH="0" baseline="0" noProof="0" dirty="0" smtClean="0">
              <a:ln>
                <a:noFill/>
              </a:ln>
              <a:solidFill>
                <a:srgbClr val="333399"/>
              </a:solidFill>
              <a:effectLst/>
              <a:uLnTx/>
              <a:uFillTx/>
              <a:latin typeface="Arial"/>
              <a:ea typeface="+mn-ea"/>
              <a:cs typeface="+mn-cs"/>
            </a:endParaRPr>
          </a:p>
          <a:p>
            <a:pPr marL="800100" lvl="1"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ea typeface="+mn-ea"/>
                <a:cs typeface="+mn-cs"/>
              </a:rPr>
              <a:t>The alert mind will perceive a hazard before it becomes a danger and pass it on to the body for immediate reaction</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577260304"/>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411" name="Rectangle 4"/>
          <p:cNvSpPr>
            <a:spLocks noGrp="1" noChangeArrowheads="1"/>
          </p:cNvSpPr>
          <p:nvPr>
            <p:ph type="subTitle" idx="1"/>
          </p:nvPr>
        </p:nvSpPr>
        <p:spPr>
          <a:xfrm>
            <a:off x="928688" y="1268760"/>
            <a:ext cx="8035800" cy="5446365"/>
          </a:xfrm>
        </p:spPr>
        <p:txBody>
          <a:bodyPr/>
          <a:lstStyle/>
          <a:p>
            <a:pPr marL="342900" indent="-342900" algn="l">
              <a:lnSpc>
                <a:spcPct val="80000"/>
              </a:lnSpc>
              <a:buFontTx/>
              <a:buChar char="•"/>
            </a:pPr>
            <a:r>
              <a:rPr lang="en-US" sz="2800" dirty="0" smtClean="0">
                <a:solidFill>
                  <a:schemeClr val="accent2"/>
                </a:solidFill>
              </a:rPr>
              <a:t>Safety survival is one of the most important aspects of an officers training</a:t>
            </a:r>
          </a:p>
          <a:p>
            <a:pPr marL="342900" indent="-342900" algn="just">
              <a:lnSpc>
                <a:spcPct val="80000"/>
              </a:lnSpc>
              <a:buFontTx/>
              <a:buChar char="•"/>
            </a:pPr>
            <a:endParaRPr lang="en-US" sz="1200" dirty="0" smtClean="0">
              <a:solidFill>
                <a:schemeClr val="accent2"/>
              </a:solidFill>
            </a:endParaRPr>
          </a:p>
          <a:p>
            <a:pPr marL="342900" indent="-342900" algn="l">
              <a:lnSpc>
                <a:spcPct val="80000"/>
              </a:lnSpc>
              <a:buFontTx/>
              <a:buChar char="•"/>
            </a:pPr>
            <a:r>
              <a:rPr lang="en-US" sz="2800" dirty="0" smtClean="0">
                <a:solidFill>
                  <a:schemeClr val="accent2"/>
                </a:solidFill>
              </a:rPr>
              <a:t>It gives the officer  the ability to identify, defuse or avoid potentially dangerous or fatal situations.  </a:t>
            </a:r>
          </a:p>
          <a:p>
            <a:pPr marL="342900" indent="-342900" algn="just">
              <a:lnSpc>
                <a:spcPct val="80000"/>
              </a:lnSpc>
              <a:buFontTx/>
              <a:buChar char="•"/>
            </a:pPr>
            <a:endParaRPr lang="en-US" sz="1200" dirty="0" smtClean="0">
              <a:solidFill>
                <a:schemeClr val="accent2"/>
              </a:solidFill>
            </a:endParaRPr>
          </a:p>
          <a:p>
            <a:pPr marL="342900" indent="-342900" algn="l">
              <a:lnSpc>
                <a:spcPct val="80000"/>
              </a:lnSpc>
              <a:buFontTx/>
              <a:buChar char="•"/>
            </a:pPr>
            <a:r>
              <a:rPr lang="en-US" sz="2800" dirty="0" smtClean="0">
                <a:solidFill>
                  <a:schemeClr val="accent2"/>
                </a:solidFill>
              </a:rPr>
              <a:t>When looking at statistics or post-incident interviews, the most common comment made was that the officers never thought “it could happen to me.”</a:t>
            </a:r>
          </a:p>
          <a:p>
            <a:pPr marL="342900" indent="-342900" algn="just">
              <a:lnSpc>
                <a:spcPct val="80000"/>
              </a:lnSpc>
              <a:buFontTx/>
              <a:buChar char="•"/>
            </a:pPr>
            <a:endParaRPr lang="en-US" sz="1400" dirty="0" smtClean="0">
              <a:solidFill>
                <a:schemeClr val="accent2"/>
              </a:solidFill>
            </a:endParaRPr>
          </a:p>
          <a:p>
            <a:pPr marL="342900" indent="-342900" algn="l">
              <a:lnSpc>
                <a:spcPct val="80000"/>
              </a:lnSpc>
              <a:buFontTx/>
              <a:buChar char="•"/>
            </a:pPr>
            <a:r>
              <a:rPr lang="en-US" sz="2800" dirty="0" smtClean="0">
                <a:solidFill>
                  <a:schemeClr val="accent2"/>
                </a:solidFill>
              </a:rPr>
              <a:t>Complacency is the cause for the majority of errors committed by police officers injured or killed in the performance of their duties.</a:t>
            </a:r>
          </a:p>
          <a:p>
            <a:pPr lvl="1" algn="l" eaLnBrk="1" hangingPunct="1">
              <a:lnSpc>
                <a:spcPct val="80000"/>
              </a:lnSpc>
              <a:buFontTx/>
              <a:buChar char="–"/>
            </a:pPr>
            <a:endParaRPr lang="en-US" dirty="0" smtClean="0">
              <a:solidFill>
                <a:schemeClr val="accent2"/>
              </a:solidFill>
            </a:endParaRPr>
          </a:p>
        </p:txBody>
      </p:sp>
      <p:sp>
        <p:nvSpPr>
          <p:cNvPr id="7" name="TextBox 6"/>
          <p:cNvSpPr txBox="1"/>
          <p:nvPr/>
        </p:nvSpPr>
        <p:spPr>
          <a:xfrm>
            <a:off x="3000375" y="71438"/>
            <a:ext cx="3500438" cy="646112"/>
          </a:xfrm>
          <a:prstGeom prst="rect">
            <a:avLst/>
          </a:prstGeom>
          <a:noFill/>
        </p:spPr>
        <p:txBody>
          <a:bodyPr>
            <a:spAutoFit/>
          </a:bodyPr>
          <a:lstStyle/>
          <a:p>
            <a:pPr algn="ctr">
              <a:defRPr/>
            </a:pPr>
            <a:r>
              <a:rPr lang="en-US" sz="3600" dirty="0">
                <a:solidFill>
                  <a:schemeClr val="accent3"/>
                </a:solidFill>
                <a:latin typeface="Arial" charset="0"/>
              </a:rPr>
              <a:t>Introduction</a:t>
            </a:r>
          </a:p>
        </p:txBody>
      </p:sp>
    </p:spTree>
  </p:cSld>
  <p:clrMapOvr>
    <a:masterClrMapping/>
  </p:clrMapOvr>
  <p:transition spd="slow">
    <p:push dir="u"/>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412776"/>
            <a:ext cx="7560840" cy="3520964"/>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Officers confronted by potentially hazardous situations have to automatically adopt the proper state of mind and immediately apply the following basic precautions: </a:t>
            </a:r>
          </a:p>
          <a:p>
            <a:pPr marL="342900" lvl="0" indent="-342900">
              <a:lnSpc>
                <a:spcPct val="8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Distance</a:t>
            </a:r>
          </a:p>
          <a:p>
            <a:pPr marL="1143000" lvl="2" indent="-228600">
              <a:lnSpc>
                <a:spcPct val="8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Cover</a:t>
            </a:r>
          </a:p>
          <a:p>
            <a:pPr marL="1143000" lvl="2" indent="-228600">
              <a:lnSpc>
                <a:spcPct val="8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rPr>
              <a:t>Time</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111841873"/>
      </p:ext>
    </p:extLst>
  </p:cSld>
  <p:clrMapOvr>
    <a:masterClrMapping/>
  </p:clrMapOvr>
  <p:transition spd="slow">
    <p:push dir="u"/>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412776"/>
            <a:ext cx="7560840" cy="2560701"/>
          </a:xfrm>
          <a:prstGeom prst="rect">
            <a:avLst/>
          </a:prstGeom>
          <a:noFill/>
        </p:spPr>
        <p:txBody>
          <a:bodyPr wrap="square" rtlCol="0">
            <a:spAutoFit/>
          </a:bodyPr>
          <a:lstStyle/>
          <a:p>
            <a:pPr marL="342900" lvl="0" indent="-342900">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Distance</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Stay back whenever possible</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Stay out of reach</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Stay out of the danger zone</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935387854"/>
      </p:ext>
    </p:extLst>
  </p:cSld>
  <p:clrMapOvr>
    <a:masterClrMapping/>
  </p:clrMapOvr>
  <p:transition spd="slow">
    <p:push dir="u"/>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419846"/>
            <a:ext cx="7560840" cy="4573560"/>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Cover</a:t>
            </a:r>
          </a:p>
          <a:p>
            <a:pPr marL="1143000" lvl="2" indent="-228600">
              <a:lnSpc>
                <a:spcPct val="9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Take cover.  This could mean the difference between life and death</a:t>
            </a:r>
          </a:p>
          <a:p>
            <a:pPr marL="1143000" lvl="2" indent="-228600">
              <a:lnSpc>
                <a:spcPct val="9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Do not confuse cover and concealment</a:t>
            </a:r>
          </a:p>
          <a:p>
            <a:pPr marL="1143000" lvl="2" indent="-228600">
              <a:lnSpc>
                <a:spcPct val="9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Make sure your cover will prevent assault</a:t>
            </a:r>
          </a:p>
          <a:p>
            <a:pPr marL="1143000" lvl="2" indent="-228600">
              <a:lnSpc>
                <a:spcPct val="9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Peek from the sides, not the top</a:t>
            </a:r>
          </a:p>
          <a:p>
            <a:pPr marL="1143000" lvl="2" indent="-228600">
              <a:lnSpc>
                <a:spcPct val="9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Never peek from the same place twice</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657143267"/>
      </p:ext>
    </p:extLst>
  </p:cSld>
  <p:clrMapOvr>
    <a:masterClrMapping/>
  </p:clrMapOvr>
  <p:transition spd="slow">
    <p:push dir="u"/>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419846"/>
            <a:ext cx="7560840" cy="2930033"/>
          </a:xfrm>
          <a:prstGeom prst="rect">
            <a:avLst/>
          </a:prstGeom>
          <a:noFill/>
        </p:spPr>
        <p:txBody>
          <a:bodyPr wrap="square" rtlCol="0">
            <a:spAutoFit/>
          </a:bodyPr>
          <a:lstStyle/>
          <a:p>
            <a:pPr marL="342900" lvl="0" indent="-342900">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Time</a:t>
            </a:r>
          </a:p>
          <a:p>
            <a:pPr marL="1143000" lvl="2" indent="-228600">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Plan before every move</a:t>
            </a:r>
          </a:p>
          <a:p>
            <a:pPr marL="1143000" lvl="2" indent="-228600">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Planning gives you options, the more options, the better your chances for survival</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774627844"/>
      </p:ext>
    </p:extLst>
  </p:cSld>
  <p:clrMapOvr>
    <a:masterClrMapping/>
  </p:clrMapOvr>
  <p:transition spd="slow">
    <p:push dir="u"/>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755576" y="1124744"/>
            <a:ext cx="8424936" cy="6235553"/>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An officer carries a baton (security) or firearm (armed guard) to protect his/her life and the life of others.</a:t>
            </a:r>
          </a:p>
          <a:p>
            <a:pPr marL="342900" lvl="0" indent="-34290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There are several factors involved when dealing with weapons;</a:t>
            </a:r>
          </a:p>
          <a:p>
            <a:pPr marL="342900" lvl="0" indent="-342900">
              <a:lnSpc>
                <a:spcPct val="80000"/>
              </a:lnSpc>
              <a:spcBef>
                <a:spcPct val="20000"/>
              </a:spcBef>
              <a:buFontTx/>
              <a:buChar char="•"/>
            </a:pPr>
            <a:endParaRPr kumimoji="0" lang="en-US" sz="4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How proficient are you with the weapon?</a:t>
            </a:r>
          </a:p>
          <a:p>
            <a:pPr marL="1143000" lvl="2" indent="-22860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When did you last recertify/practice?</a:t>
            </a:r>
          </a:p>
          <a:p>
            <a:pPr marL="1143000" lvl="2" indent="-228600">
              <a:lnSpc>
                <a:spcPct val="8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When you did practice, did you keep in mind that most incidents with weapons were brief?  </a:t>
            </a:r>
          </a:p>
          <a:p>
            <a:pPr marL="1143000" lvl="2" indent="-228600">
              <a:lnSpc>
                <a:spcPct val="80000"/>
              </a:lnSpc>
              <a:spcBef>
                <a:spcPct val="20000"/>
              </a:spcBef>
            </a:pPr>
            <a:endParaRPr kumimoji="0" lang="en-US" sz="105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Did you deal with the after effects (adrenaline </a:t>
            </a:r>
            <a:r>
              <a:rPr lang="en-US" sz="2400" kern="0" dirty="0" smtClean="0">
                <a:solidFill>
                  <a:srgbClr val="333399"/>
                </a:solidFill>
                <a:latin typeface="Arial"/>
              </a:rPr>
              <a:t>rush</a:t>
            </a:r>
            <a:r>
              <a:rPr kumimoji="0" lang="en-US" sz="2400" b="0" i="0" u="none" strike="noStrike" kern="0" cap="none" spc="0" normalizeH="0" baseline="0" noProof="0" dirty="0" smtClean="0">
                <a:ln>
                  <a:noFill/>
                </a:ln>
                <a:solidFill>
                  <a:srgbClr val="333399"/>
                </a:solidFill>
                <a:effectLst/>
                <a:uLnTx/>
                <a:uFillTx/>
                <a:latin typeface="Arial"/>
              </a:rPr>
              <a:t>?)</a:t>
            </a:r>
          </a:p>
          <a:p>
            <a:pPr marL="1143000" lvl="2" indent="-228600">
              <a:lnSpc>
                <a:spcPct val="8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Were the training scenarios realistic, did you learn something?</a:t>
            </a:r>
          </a:p>
          <a:p>
            <a:pPr marL="1143000" lvl="2" indent="-228600">
              <a:lnSpc>
                <a:spcPct val="8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Did you simulate several different types of lighting and environmental conditions?</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119263419"/>
      </p:ext>
    </p:extLst>
  </p:cSld>
  <p:clrMapOvr>
    <a:masterClrMapping/>
  </p:clrMapOvr>
  <p:transition spd="slow">
    <p:push dir="u"/>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419846"/>
            <a:ext cx="7560840" cy="5121402"/>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Statistics show that 25% of officers are injured or killed with their own weapon.</a:t>
            </a:r>
          </a:p>
          <a:p>
            <a:pPr marL="342900" lvl="0" indent="-342900">
              <a:lnSpc>
                <a:spcPct val="8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It is up to you and the trainers to develop safety habits that ensure weapon retention</a:t>
            </a:r>
          </a:p>
          <a:p>
            <a:pPr marL="342900" lvl="0" indent="-342900">
              <a:lnSpc>
                <a:spcPct val="80000"/>
              </a:lnSpc>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Keep a safe distance</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Protect your center line</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Maintain a neutral stance (45 degrees)</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Keep the baton/firearm side away from the assailant</a:t>
            </a:r>
          </a:p>
          <a:p>
            <a:pPr marL="1143000" lvl="2" indent="-228600">
              <a:lnSpc>
                <a:spcPct val="80000"/>
              </a:lnSpc>
              <a:spcBef>
                <a:spcPct val="20000"/>
              </a:spcBef>
              <a:buFontTx/>
              <a:buChar char="•"/>
            </a:pPr>
            <a:endParaRPr kumimoji="0" lang="en-US" sz="800" b="0" i="0" u="none" strike="noStrike" kern="0" cap="none" spc="0" normalizeH="0" baseline="0" noProof="0" dirty="0" smtClean="0">
              <a:ln>
                <a:noFill/>
              </a:ln>
              <a:solidFill>
                <a:srgbClr val="333399"/>
              </a:solidFill>
              <a:effectLst/>
              <a:uLnTx/>
              <a:uFillTx/>
              <a:latin typeface="Arial"/>
            </a:endParaRPr>
          </a:p>
          <a:p>
            <a:pPr marL="1143000" lvl="2" indent="-2286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Keep the lead arm above the waist</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4075344092"/>
      </p:ext>
    </p:extLst>
  </p:cSld>
  <p:clrMapOvr>
    <a:masterClrMapping/>
  </p:clrMapOvr>
  <p:transition spd="slow">
    <p:push dir="u"/>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Protective Measures</a:t>
            </a:r>
          </a:p>
        </p:txBody>
      </p:sp>
      <p:sp>
        <p:nvSpPr>
          <p:cNvPr id="2" name="TextBox 1"/>
          <p:cNvSpPr txBox="1"/>
          <p:nvPr/>
        </p:nvSpPr>
        <p:spPr>
          <a:xfrm>
            <a:off x="1122004" y="1268760"/>
            <a:ext cx="7914492" cy="5547673"/>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Prevention and awareness are the keys to weapon retention.  Know your weapon location and develop the habit of automatically placing your weapon hand close to the handle, preparing for defense or deployment.</a:t>
            </a:r>
          </a:p>
          <a:p>
            <a:pPr marL="342900" lvl="0" indent="-342900">
              <a:lnSpc>
                <a:spcPct val="90000"/>
              </a:lnSpc>
              <a:spcBef>
                <a:spcPct val="20000"/>
              </a:spcBef>
              <a:buFontTx/>
              <a:buChar char="•"/>
            </a:pPr>
            <a:endParaRPr kumimoji="0" lang="en-US" b="0" i="0" u="none" strike="noStrike" kern="0" cap="none" spc="0" normalizeH="0" baseline="0" noProof="0" dirty="0" smtClean="0">
              <a:ln>
                <a:noFill/>
              </a:ln>
              <a:solidFill>
                <a:srgbClr val="333399"/>
              </a:solidFill>
              <a:effectLst/>
              <a:uLnTx/>
              <a:uFillTx/>
              <a:latin typeface="Arial"/>
            </a:endParaRPr>
          </a:p>
          <a:p>
            <a:pPr marL="342900" lvl="0" indent="-342900">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To protect your weapon when it is grabbed by an assailant:</a:t>
            </a:r>
          </a:p>
          <a:p>
            <a:pPr marL="342900" lvl="0" indent="-342900">
              <a:lnSpc>
                <a:spcPct val="90000"/>
              </a:lnSpc>
              <a:spcBef>
                <a:spcPct val="20000"/>
              </a:spcBef>
              <a:buFontTx/>
              <a:buChar char="•"/>
            </a:pPr>
            <a:endParaRPr kumimoji="0" lang="en-US" sz="900" b="0" i="0" u="none" strike="noStrike" kern="0" cap="none" spc="0" normalizeH="0" baseline="0" noProof="0" dirty="0" smtClean="0">
              <a:ln>
                <a:noFill/>
              </a:ln>
              <a:solidFill>
                <a:srgbClr val="333399"/>
              </a:solidFill>
              <a:effectLst/>
              <a:uLnTx/>
              <a:uFillTx/>
              <a:latin typeface="Arial"/>
            </a:endParaRPr>
          </a:p>
          <a:p>
            <a:pPr marL="573088" lvl="2" indent="-115888">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Grip the holster and lift to press the weapon against you</a:t>
            </a:r>
          </a:p>
          <a:p>
            <a:pPr marL="573088" lvl="2" indent="-115888">
              <a:lnSpc>
                <a:spcPct val="9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573088" lvl="2" indent="-115888">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Twist your body if possible</a:t>
            </a:r>
          </a:p>
          <a:p>
            <a:pPr marL="573088" lvl="2" indent="-115888">
              <a:lnSpc>
                <a:spcPct val="9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573088" lvl="2" indent="-115888">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Attempt to divert your assailants attention away from the weapon</a:t>
            </a:r>
          </a:p>
          <a:p>
            <a:pPr marL="573088" lvl="2" indent="-115888">
              <a:lnSpc>
                <a:spcPct val="9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573088" lvl="2" indent="-115888">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Push the assailant away, if possible</a:t>
            </a:r>
          </a:p>
          <a:p>
            <a:pPr marL="573088" lvl="2" indent="-115888">
              <a:lnSpc>
                <a:spcPct val="90000"/>
              </a:lnSpc>
              <a:spcBef>
                <a:spcPct val="20000"/>
              </a:spcBef>
              <a:buFontTx/>
              <a:buChar char="•"/>
            </a:pPr>
            <a:endParaRPr kumimoji="0" lang="en-US" sz="1050" b="0" i="0" u="none" strike="noStrike" kern="0" cap="none" spc="0" normalizeH="0" baseline="0" noProof="0" dirty="0" smtClean="0">
              <a:ln>
                <a:noFill/>
              </a:ln>
              <a:solidFill>
                <a:srgbClr val="333399"/>
              </a:solidFill>
              <a:effectLst/>
              <a:uLnTx/>
              <a:uFillTx/>
              <a:latin typeface="Arial"/>
            </a:endParaRPr>
          </a:p>
          <a:p>
            <a:pPr marL="573088" lvl="2" indent="-115888">
              <a:lnSpc>
                <a:spcPct val="90000"/>
              </a:lnSpc>
              <a:spcBef>
                <a:spcPct val="20000"/>
              </a:spcBef>
              <a:buFontTx/>
              <a:buChar char="•"/>
            </a:pPr>
            <a:r>
              <a:rPr kumimoji="0" lang="en-US" sz="2000" b="0" i="0" u="none" strike="noStrike" kern="0" cap="none" spc="0" normalizeH="0" baseline="0" noProof="0" dirty="0" smtClean="0">
                <a:ln>
                  <a:noFill/>
                </a:ln>
                <a:solidFill>
                  <a:srgbClr val="333399"/>
                </a:solidFill>
                <a:effectLst/>
                <a:uLnTx/>
                <a:uFillTx/>
                <a:latin typeface="Arial"/>
              </a:rPr>
              <a:t>Remember to follow through with a controlling counter attack</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547194837"/>
      </p:ext>
    </p:extLst>
  </p:cSld>
  <p:clrMapOvr>
    <a:masterClrMapping/>
  </p:clrMapOvr>
  <p:transition spd="slow">
    <p:push dir="u"/>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122004" y="1419846"/>
            <a:ext cx="7560840" cy="3003899"/>
          </a:xfrm>
          <a:prstGeom prst="rect">
            <a:avLst/>
          </a:prstGeom>
          <a:noFill/>
        </p:spPr>
        <p:txBody>
          <a:bodyPr wrap="square" rtlCol="0">
            <a:spAutoFit/>
          </a:bodyPr>
          <a:lstStyle/>
          <a:p>
            <a:pPr marL="342900" lvl="0" indent="-342900">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Take cover</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Seek and maintain</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Remain under cover</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Fire and challenge from behind</a:t>
            </a: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Look around for nearby cover</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289804316"/>
      </p:ext>
    </p:extLst>
  </p:cSld>
  <p:clrMapOvr>
    <a:masterClrMapping/>
  </p:clrMapOvr>
  <p:transition spd="slow">
    <p:push dir="u"/>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122004" y="1419846"/>
            <a:ext cx="7560840" cy="5109091"/>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Plan your moves in advance.  </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If necessary, more rapidly from cover to cover.  Have a plan in place and execute it.  </a:t>
            </a:r>
          </a:p>
          <a:p>
            <a:pPr marL="342900" lvl="0" indent="-342900">
              <a:lnSpc>
                <a:spcPct val="90000"/>
              </a:lnSpc>
              <a:spcBef>
                <a:spcPct val="20000"/>
              </a:spcBef>
              <a:buFontTx/>
              <a:buChar char="•"/>
            </a:pPr>
            <a:endParaRPr lang="en-US" sz="2400" kern="0" dirty="0">
              <a:solidFill>
                <a:srgbClr val="333399"/>
              </a:solidFill>
              <a:latin typeface="Arial"/>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Have an alternative if the original fails.</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Keep your eyes on the action.  Do not break visual contact with the assailants</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Avoid target fixation (tunnel vision).  Look around.</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648663374"/>
      </p:ext>
    </p:extLst>
  </p:cSld>
  <p:clrMapOvr>
    <a:masterClrMapping/>
  </p:clrMapOvr>
  <p:transition spd="slow">
    <p:push dir="u"/>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122004" y="1418069"/>
            <a:ext cx="7560840" cy="5589222"/>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Practice loading/unloading with your eyes closed</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Reload when you want to, never when you have to. Never carry an empty or partially empty weapon. </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Learn to shoot one way, and perfect it</a:t>
            </a:r>
          </a:p>
          <a:p>
            <a:pPr marL="342900" lvl="0" indent="-342900">
              <a:lnSpc>
                <a:spcPct val="90000"/>
              </a:lnSpc>
              <a:spcBef>
                <a:spcPct val="20000"/>
              </a:spcBef>
              <a:buFontTx/>
              <a:buChar char="•"/>
            </a:pPr>
            <a:endParaRPr kumimoji="0" lang="en-US" sz="2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De-escalate the situation prior to shooting.  </a:t>
            </a:r>
          </a:p>
          <a:p>
            <a:pPr marL="342900" lvl="0" indent="-342900">
              <a:lnSpc>
                <a:spcPct val="90000"/>
              </a:lnSpc>
              <a:spcBef>
                <a:spcPct val="20000"/>
              </a:spcBef>
              <a:buFontTx/>
              <a:buChar char="•"/>
            </a:pPr>
            <a:endParaRPr lang="en-US" sz="2400" kern="0" dirty="0">
              <a:solidFill>
                <a:srgbClr val="333399"/>
              </a:solidFill>
              <a:latin typeface="Arial"/>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Shoot only in legitimate self-defense.  </a:t>
            </a:r>
          </a:p>
          <a:p>
            <a:pPr marL="342900" lvl="0" indent="-342900">
              <a:lnSpc>
                <a:spcPct val="90000"/>
              </a:lnSpc>
              <a:spcBef>
                <a:spcPct val="20000"/>
              </a:spcBef>
              <a:buFontTx/>
              <a:buChar char="•"/>
            </a:pPr>
            <a:endParaRPr lang="en-US" sz="2400" kern="0" dirty="0">
              <a:solidFill>
                <a:srgbClr val="333399"/>
              </a:solidFill>
              <a:latin typeface="Arial"/>
            </a:endParaRPr>
          </a:p>
          <a:p>
            <a:pPr marL="342900" lvl="0" indent="-3429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Remember, you have to defend your action.</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95859890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8435" name="Rectangle 4"/>
          <p:cNvSpPr>
            <a:spLocks noGrp="1" noChangeArrowheads="1"/>
          </p:cNvSpPr>
          <p:nvPr>
            <p:ph type="subTitle" idx="1"/>
          </p:nvPr>
        </p:nvSpPr>
        <p:spPr>
          <a:xfrm>
            <a:off x="928688" y="1285875"/>
            <a:ext cx="8035800" cy="5429250"/>
          </a:xfrm>
        </p:spPr>
        <p:txBody>
          <a:bodyPr/>
          <a:lstStyle/>
          <a:p>
            <a:pPr marL="342900" indent="-342900" algn="l" eaLnBrk="1" hangingPunct="1">
              <a:lnSpc>
                <a:spcPct val="80000"/>
              </a:lnSpc>
              <a:buFontTx/>
              <a:buChar char="•"/>
            </a:pPr>
            <a:r>
              <a:rPr lang="en-US" sz="2800" dirty="0" smtClean="0">
                <a:solidFill>
                  <a:srgbClr val="333399"/>
                </a:solidFill>
              </a:rPr>
              <a:t>Many officers are not mentally or physically prepared to deal with high stress or dynamic attacks and therefore are unable to deal effectively with the situation at hand.</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How often have we attributed our safety to luck, rather than the fact that we were prepared to deal with the situation as is arose?</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How often have we been placed in potentially dangerous situations and have failed to realize it until after the conflict was resolved?</a:t>
            </a:r>
          </a:p>
          <a:p>
            <a:pPr lvl="1" algn="l" eaLnBrk="1" hangingPunct="1">
              <a:lnSpc>
                <a:spcPct val="80000"/>
              </a:lnSpc>
            </a:pPr>
            <a:endParaRPr lang="en-US" sz="1600" dirty="0" smtClean="0">
              <a:solidFill>
                <a:schemeClr val="accent2"/>
              </a:solidFill>
            </a:endParaRPr>
          </a:p>
        </p:txBody>
      </p:sp>
      <p:sp>
        <p:nvSpPr>
          <p:cNvPr id="7" name="TextBox 6"/>
          <p:cNvSpPr txBox="1"/>
          <p:nvPr/>
        </p:nvSpPr>
        <p:spPr>
          <a:xfrm>
            <a:off x="3000375" y="71438"/>
            <a:ext cx="3500438" cy="646112"/>
          </a:xfrm>
          <a:prstGeom prst="rect">
            <a:avLst/>
          </a:prstGeom>
          <a:noFill/>
        </p:spPr>
        <p:txBody>
          <a:bodyPr>
            <a:spAutoFit/>
          </a:bodyPr>
          <a:lstStyle/>
          <a:p>
            <a:pPr algn="ctr">
              <a:defRPr/>
            </a:pPr>
            <a:r>
              <a:rPr lang="en-US" sz="3600" dirty="0">
                <a:solidFill>
                  <a:schemeClr val="accent3"/>
                </a:solidFill>
                <a:latin typeface="Arial" charset="0"/>
              </a:rPr>
              <a:t>Introduction</a:t>
            </a:r>
          </a:p>
        </p:txBody>
      </p:sp>
    </p:spTree>
  </p:cSld>
  <p:clrMapOvr>
    <a:masterClrMapping/>
  </p:clrMapOvr>
  <p:transition spd="slow">
    <p:push dir="u"/>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043608" y="1418069"/>
            <a:ext cx="7920880" cy="5829288"/>
          </a:xfrm>
          <a:prstGeom prst="rect">
            <a:avLst/>
          </a:prstGeom>
          <a:noFill/>
        </p:spPr>
        <p:txBody>
          <a:bodyPr wrap="square" rtlCol="0">
            <a:spAutoFit/>
          </a:bodyPr>
          <a:lstStyle/>
          <a:p>
            <a:pPr marL="342900" lvl="0" indent="-342900">
              <a:spcBef>
                <a:spcPct val="20000"/>
              </a:spcBef>
              <a:buFontTx/>
              <a:buChar char="•"/>
            </a:pPr>
            <a:r>
              <a:rPr kumimoji="0" lang="en-US" sz="2400"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If a confrontation deteriorates to the need of a firearm</a:t>
            </a:r>
            <a:r>
              <a:rPr kumimoji="0" lang="en-US" sz="2400" b="0" i="0" u="none" strike="noStrike" kern="0" cap="none" spc="0" normalizeH="0" baseline="0" noProof="0" dirty="0" smtClean="0">
                <a:ln>
                  <a:noFill/>
                </a:ln>
                <a:solidFill>
                  <a:srgbClr val="333399"/>
                </a:solidFill>
                <a:effectLst/>
                <a:uLnTx/>
                <a:uFillTx/>
                <a:latin typeface="Arial"/>
                <a:ea typeface="+mn-ea"/>
                <a:cs typeface="+mn-cs"/>
              </a:rPr>
              <a:t>:</a:t>
            </a:r>
          </a:p>
          <a:p>
            <a:pPr marL="342900" lvl="0" indent="-342900">
              <a:spcBef>
                <a:spcPct val="20000"/>
              </a:spcBef>
              <a:buFontTx/>
              <a:buChar char="•"/>
            </a:pPr>
            <a:endParaRPr kumimoji="0" lang="en-US" sz="1200" b="0" i="0" u="none" strike="noStrike" kern="0" cap="none" spc="0" normalizeH="0" baseline="0" noProof="0" dirty="0" smtClean="0">
              <a:ln>
                <a:noFill/>
              </a:ln>
              <a:solidFill>
                <a:srgbClr val="333399"/>
              </a:solidFill>
              <a:effectLst/>
              <a:uLnTx/>
              <a:uFillTx/>
              <a:latin typeface="Arial"/>
              <a:ea typeface="+mn-ea"/>
              <a:cs typeface="+mn-cs"/>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Draw immediately and shoot the attacker </a:t>
            </a:r>
            <a:r>
              <a:rPr lang="en-US" sz="2400" kern="0" dirty="0">
                <a:solidFill>
                  <a:srgbClr val="333399"/>
                </a:solidFill>
                <a:latin typeface="Arial"/>
              </a:rPr>
              <a:t> </a:t>
            </a:r>
            <a:r>
              <a:rPr lang="en-US" sz="2400" kern="0" dirty="0" smtClean="0">
                <a:solidFill>
                  <a:srgbClr val="333399"/>
                </a:solidFill>
                <a:latin typeface="Arial"/>
              </a:rPr>
              <a:t>     </a:t>
            </a:r>
            <a:r>
              <a:rPr kumimoji="0" lang="en-US" sz="2400" b="0" i="0" u="none" strike="noStrike" kern="0" cap="none" spc="0" normalizeH="0" baseline="0" noProof="0" dirty="0" smtClean="0">
                <a:ln>
                  <a:noFill/>
                </a:ln>
                <a:solidFill>
                  <a:srgbClr val="333399"/>
                </a:solidFill>
                <a:effectLst/>
                <a:uLnTx/>
                <a:uFillTx/>
                <a:latin typeface="Arial"/>
              </a:rPr>
              <a:t>until he is down</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Shoot only as fast as you can hit          (controlled shots)</a:t>
            </a:r>
          </a:p>
          <a:p>
            <a:pPr marL="1143000" lvl="2" indent="-228600">
              <a:spcBef>
                <a:spcPct val="20000"/>
              </a:spcBef>
              <a:buFontTx/>
              <a:buChar char="•"/>
            </a:pPr>
            <a:endParaRPr kumimoji="0" lang="en-US" sz="9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Sight or aim center of mass,                              do not lead moving targets</a:t>
            </a:r>
          </a:p>
          <a:p>
            <a:pPr marL="1143000" lvl="2" indent="-228600">
              <a:spcBef>
                <a:spcPct val="20000"/>
              </a:spcBef>
              <a:buFontTx/>
              <a:buChar char="•"/>
            </a:pPr>
            <a:endParaRPr kumimoji="0" lang="en-US" sz="9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Get a solid hit with the first shot</a:t>
            </a:r>
          </a:p>
          <a:p>
            <a:pPr marL="1143000" lvl="2" indent="-228600">
              <a:spcBef>
                <a:spcPct val="20000"/>
              </a:spcBef>
              <a:buFontTx/>
              <a:buChar char="•"/>
            </a:pPr>
            <a:endParaRPr kumimoji="0" lang="en-US" sz="9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If torso shots are ineffective,                                a head shot might be necessary</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088969584"/>
      </p:ext>
    </p:extLst>
  </p:cSld>
  <p:clrMapOvr>
    <a:masterClrMapping/>
  </p:clrMapOvr>
  <p:transition spd="slow">
    <p:push dir="u"/>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122004" y="1418069"/>
            <a:ext cx="7560840" cy="5358390"/>
          </a:xfrm>
          <a:prstGeom prst="rect">
            <a:avLst/>
          </a:prstGeom>
          <a:noFill/>
        </p:spPr>
        <p:txBody>
          <a:bodyPr wrap="square" rtlCol="0">
            <a:spAutoFit/>
          </a:bodyPr>
          <a:lstStyle/>
          <a:p>
            <a:pPr marL="342900" lvl="0" indent="-342900">
              <a:lnSpc>
                <a:spcPct val="9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Shooting from behind cover:</a:t>
            </a: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Keep your weapon in a position of fire</a:t>
            </a: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Use the roll out technique</a:t>
            </a: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Do not shoot from the same position twice</a:t>
            </a:r>
          </a:p>
          <a:p>
            <a:pPr marL="1143000" lvl="2" indent="-228600">
              <a:lnSpc>
                <a:spcPct val="90000"/>
              </a:lnSpc>
              <a:spcBef>
                <a:spcPct val="20000"/>
              </a:spcBef>
              <a:buFontTx/>
              <a:buChar char="•"/>
            </a:pPr>
            <a:endParaRPr kumimoji="0" lang="en-US" sz="1800" b="0" i="0" u="none" strike="noStrike" kern="0" cap="none" spc="0" normalizeH="0" baseline="0" noProof="0" dirty="0" smtClean="0">
              <a:ln>
                <a:noFill/>
              </a:ln>
              <a:solidFill>
                <a:srgbClr val="333399"/>
              </a:solidFill>
              <a:effectLst/>
              <a:uLnTx/>
              <a:uFillTx/>
              <a:latin typeface="Arial"/>
            </a:endParaRPr>
          </a:p>
          <a:p>
            <a:pPr marL="342900" lvl="0" indent="-342900">
              <a:lnSpc>
                <a:spcPct val="90000"/>
              </a:lnSpc>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If attacked from a vehicle:</a:t>
            </a:r>
            <a:endParaRPr kumimoji="0" lang="en-US" sz="20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endParaRP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Duck down, and try to escape</a:t>
            </a: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Call for assistance</a:t>
            </a:r>
          </a:p>
          <a:p>
            <a:pPr marL="1143000" lvl="2" indent="-228600">
              <a:lnSpc>
                <a:spcPct val="90000"/>
              </a:lnSpc>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lnSpc>
                <a:spcPct val="9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Take up a covered position</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2626384711"/>
      </p:ext>
    </p:extLst>
  </p:cSld>
  <p:clrMapOvr>
    <a:masterClrMapping/>
  </p:clrMapOvr>
  <p:transition spd="slow">
    <p:push dir="u"/>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Survival Techniques</a:t>
            </a:r>
          </a:p>
        </p:txBody>
      </p:sp>
      <p:sp>
        <p:nvSpPr>
          <p:cNvPr id="2" name="TextBox 1"/>
          <p:cNvSpPr txBox="1"/>
          <p:nvPr/>
        </p:nvSpPr>
        <p:spPr>
          <a:xfrm>
            <a:off x="1122004" y="1418069"/>
            <a:ext cx="7560840" cy="4998291"/>
          </a:xfrm>
          <a:prstGeom prst="rect">
            <a:avLst/>
          </a:prstGeom>
          <a:noFill/>
        </p:spPr>
        <p:txBody>
          <a:bodyPr wrap="square" rtlCol="0">
            <a:spAutoFit/>
          </a:bodyPr>
          <a:lstStyle/>
          <a:p>
            <a:pPr marL="342900" lvl="0" indent="-342900">
              <a:spcBef>
                <a:spcPct val="20000"/>
              </a:spcBef>
              <a:buFontTx/>
              <a:buChar char="•"/>
            </a:pPr>
            <a:r>
              <a:rPr kumimoji="0" lang="en-US" sz="24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When the attacker is down:</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Maintain cover and reload</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Establish all around security</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Avoid tunnel vision, look around</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Stay alert</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Do not approach the body</a:t>
            </a:r>
          </a:p>
          <a:p>
            <a:pPr marL="1143000" lvl="2" indent="-228600">
              <a:spcBef>
                <a:spcPct val="20000"/>
              </a:spcBef>
              <a:buFontTx/>
              <a:buChar char="•"/>
            </a:pPr>
            <a:endParaRPr kumimoji="0" lang="en-US" sz="1000" b="0" i="0" u="none" strike="noStrike" kern="0" cap="none" spc="0" normalizeH="0" baseline="0" noProof="0" dirty="0" smtClean="0">
              <a:ln>
                <a:noFill/>
              </a:ln>
              <a:solidFill>
                <a:srgbClr val="333399"/>
              </a:solidFill>
              <a:effectLst/>
              <a:uLnTx/>
              <a:uFillTx/>
              <a:latin typeface="Arial"/>
            </a:endParaRPr>
          </a:p>
          <a:p>
            <a:pPr marL="1143000" lvl="2" indent="-228600">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rPr>
              <a:t>Plan your next move</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3196395523"/>
      </p:ext>
    </p:extLst>
  </p:cSld>
  <p:clrMapOvr>
    <a:masterClrMapping/>
  </p:clrMapOvr>
  <p:transition spd="slow">
    <p:push dir="u"/>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Summary</a:t>
            </a:r>
          </a:p>
        </p:txBody>
      </p:sp>
      <p:sp>
        <p:nvSpPr>
          <p:cNvPr id="2" name="TextBox 1"/>
          <p:cNvSpPr txBox="1"/>
          <p:nvPr/>
        </p:nvSpPr>
        <p:spPr>
          <a:xfrm>
            <a:off x="1122004" y="1418069"/>
            <a:ext cx="7560840" cy="5564600"/>
          </a:xfrm>
          <a:prstGeom prst="rect">
            <a:avLst/>
          </a:prstGeom>
          <a:noFill/>
        </p:spPr>
        <p:txBody>
          <a:bodyPr wrap="square" rtlCol="0">
            <a:spAutoFit/>
          </a:bodyPr>
          <a:lstStyle/>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You have learned how to identify and locate potential threats and hazards before they become threats</a:t>
            </a:r>
          </a:p>
          <a:p>
            <a:pPr marL="342900" lvl="0" indent="-342900">
              <a:lnSpc>
                <a:spcPct val="8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We have explored the different levels of state of mind, and how they can be used to keep you safe</a:t>
            </a:r>
          </a:p>
          <a:p>
            <a:pPr marL="342900" lvl="0" indent="-342900">
              <a:lnSpc>
                <a:spcPct val="8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We have covered the 7 tactical principals and how they relate to the security officer/armed guard</a:t>
            </a:r>
          </a:p>
          <a:p>
            <a:pPr marL="342900" lvl="0" indent="-342900">
              <a:lnSpc>
                <a:spcPct val="8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We have explored the </a:t>
            </a:r>
            <a:r>
              <a:rPr kumimoji="0" lang="en-US" sz="2400" b="0" i="0" u="none" strike="noStrike" kern="0" cap="none" spc="0" normalizeH="0" baseline="0" noProof="0" dirty="0" err="1" smtClean="0">
                <a:ln>
                  <a:noFill/>
                </a:ln>
                <a:solidFill>
                  <a:srgbClr val="333399"/>
                </a:solidFill>
                <a:effectLst/>
                <a:uLnTx/>
                <a:uFillTx/>
                <a:latin typeface="Arial"/>
                <a:ea typeface="+mn-ea"/>
                <a:cs typeface="+mn-cs"/>
              </a:rPr>
              <a:t>tachy</a:t>
            </a:r>
            <a:r>
              <a:rPr kumimoji="0" lang="en-US" sz="2400" b="0" i="0" u="none" strike="noStrike" kern="0" cap="none" spc="0" normalizeH="0" baseline="0" noProof="0" dirty="0" smtClean="0">
                <a:ln>
                  <a:noFill/>
                </a:ln>
                <a:solidFill>
                  <a:srgbClr val="333399"/>
                </a:solidFill>
                <a:effectLst/>
                <a:uLnTx/>
                <a:uFillTx/>
                <a:latin typeface="Arial"/>
                <a:ea typeface="+mn-ea"/>
                <a:cs typeface="+mn-cs"/>
              </a:rPr>
              <a:t>-psyche effects and can prepare ourselves to deal with such events</a:t>
            </a:r>
          </a:p>
          <a:p>
            <a:pPr marL="342900" lvl="0" indent="-342900">
              <a:lnSpc>
                <a:spcPct val="80000"/>
              </a:lnSpc>
              <a:spcBef>
                <a:spcPct val="20000"/>
              </a:spcBef>
              <a:buFontTx/>
              <a:buChar char="•"/>
            </a:pPr>
            <a:endParaRPr kumimoji="0" lang="en-US" sz="1400" b="0" i="0" u="none" strike="noStrike" kern="0" cap="none" spc="0" normalizeH="0" baseline="0" noProof="0" dirty="0" smtClean="0">
              <a:ln>
                <a:noFill/>
              </a:ln>
              <a:solidFill>
                <a:srgbClr val="333399"/>
              </a:solidFill>
              <a:effectLst/>
              <a:uLnTx/>
              <a:uFillTx/>
              <a:latin typeface="Arial"/>
              <a:ea typeface="+mn-ea"/>
              <a:cs typeface="+mn-cs"/>
            </a:endParaRPr>
          </a:p>
          <a:p>
            <a:pPr marL="342900" lvl="0" indent="-342900">
              <a:lnSpc>
                <a:spcPct val="80000"/>
              </a:lnSpc>
              <a:spcBef>
                <a:spcPct val="20000"/>
              </a:spcBef>
              <a:buFontTx/>
              <a:buChar char="•"/>
            </a:pPr>
            <a:r>
              <a:rPr kumimoji="0" lang="en-US" sz="2400" b="0" i="0" u="none" strike="noStrike" kern="0" cap="none" spc="0" normalizeH="0" baseline="0" noProof="0" dirty="0" smtClean="0">
                <a:ln>
                  <a:noFill/>
                </a:ln>
                <a:solidFill>
                  <a:srgbClr val="333399"/>
                </a:solidFill>
                <a:effectLst/>
                <a:uLnTx/>
                <a:uFillTx/>
                <a:latin typeface="Arial"/>
                <a:ea typeface="+mn-ea"/>
                <a:cs typeface="+mn-cs"/>
              </a:rPr>
              <a:t>We have seen how a complacent mind can lead the security officer into potentially dangerous situations with little to no warning. </a:t>
            </a:r>
          </a:p>
          <a:p>
            <a:pPr marL="342900" lvl="0" indent="-342900">
              <a:lnSpc>
                <a:spcPct val="90000"/>
              </a:lnSpc>
              <a:spcBef>
                <a:spcPct val="20000"/>
              </a:spcBef>
              <a:buFontTx/>
              <a:buChar char="•"/>
            </a:pPr>
            <a:endParaRPr kumimoji="0" lang="en-US" sz="2000" b="0" i="0" u="none" strike="noStrike" kern="0" cap="none" spc="0" normalizeH="0" baseline="0" noProof="0" dirty="0" smtClean="0">
              <a:ln>
                <a:noFill/>
              </a:ln>
              <a:solidFill>
                <a:srgbClr val="333399"/>
              </a:solidFill>
              <a:effectLst/>
              <a:uLnTx/>
              <a:uFillTx/>
              <a:latin typeface="Arial"/>
              <a:ea typeface="+mn-ea"/>
              <a:cs typeface="+mn-cs"/>
            </a:endParaRPr>
          </a:p>
          <a:p>
            <a:pPr lvl="0">
              <a:lnSpc>
                <a:spcPct val="80000"/>
              </a:lnSpc>
              <a:spcBef>
                <a:spcPct val="20000"/>
              </a:spcBef>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spTree>
    <p:extLst>
      <p:ext uri="{BB962C8B-B14F-4D97-AF65-F5344CB8AC3E}">
        <p14:creationId xmlns="" xmlns:p14="http://schemas.microsoft.com/office/powerpoint/2010/main" val="1450693797"/>
      </p:ext>
    </p:extLst>
  </p:cSld>
  <p:clrMapOvr>
    <a:masterClrMapping/>
  </p:clrMapOvr>
  <p:transition spd="slow">
    <p:push dir="u"/>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35719"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p:nvPr/>
        </p:nvSpPr>
        <p:spPr>
          <a:xfrm>
            <a:off x="2071688" y="71438"/>
            <a:ext cx="5072062" cy="646331"/>
          </a:xfrm>
          <a:prstGeom prst="rect">
            <a:avLst/>
          </a:prstGeom>
          <a:noFill/>
        </p:spPr>
        <p:txBody>
          <a:bodyPr>
            <a:spAutoFit/>
          </a:bodyPr>
          <a:lstStyle/>
          <a:p>
            <a:pPr algn="ctr">
              <a:defRPr/>
            </a:pPr>
            <a:r>
              <a:rPr lang="en-US" sz="3600" dirty="0" smtClean="0">
                <a:solidFill>
                  <a:schemeClr val="accent3"/>
                </a:solidFill>
                <a:latin typeface="Arial" charset="0"/>
              </a:rPr>
              <a:t>Summary</a:t>
            </a:r>
          </a:p>
        </p:txBody>
      </p:sp>
      <p:sp>
        <p:nvSpPr>
          <p:cNvPr id="5" name="Rectangle 4"/>
          <p:cNvSpPr txBox="1">
            <a:spLocks noChangeArrowheads="1"/>
          </p:cNvSpPr>
          <p:nvPr/>
        </p:nvSpPr>
        <p:spPr bwMode="auto">
          <a:xfrm>
            <a:off x="971600" y="1340768"/>
            <a:ext cx="4038600" cy="25527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sz="2800" b="1" i="0" u="none" strike="noStrike" kern="0" cap="none" spc="0" normalizeH="0" baseline="0" noProof="0" dirty="0" smtClean="0">
                <a:ln>
                  <a:noFill/>
                </a:ln>
                <a:solidFill>
                  <a:srgbClr val="333399"/>
                </a:solidFill>
                <a:effectLst>
                  <a:outerShdw blurRad="38100" dist="38100" dir="2700000" algn="tl">
                    <a:srgbClr val="000000">
                      <a:alpha val="43137"/>
                    </a:srgbClr>
                  </a:outerShdw>
                </a:effectLst>
                <a:uLnTx/>
                <a:uFillTx/>
                <a:latin typeface="Arial"/>
                <a:ea typeface="+mn-ea"/>
                <a:cs typeface="+mn-cs"/>
              </a:rPr>
              <a:t>Remember:</a:t>
            </a:r>
          </a:p>
          <a:p>
            <a:pPr marL="1143000" marR="0" lvl="2" indent="-228600" algn="l" defTabSz="914400" rtl="0" eaLnBrk="1" fontAlgn="base" latinLnBrk="0" hangingPunct="1">
              <a:lnSpc>
                <a:spcPct val="100000"/>
              </a:lnSpc>
              <a:spcBef>
                <a:spcPct val="20000"/>
              </a:spcBef>
              <a:spcAft>
                <a:spcPct val="0"/>
              </a:spcAft>
              <a:buClrTx/>
              <a:buSzTx/>
              <a:buFontTx/>
              <a:buChar char="•"/>
              <a:tabLst/>
              <a:defRPr/>
            </a:pPr>
            <a:r>
              <a:rPr kumimoji="0" lang="en-US" sz="2000" b="0" i="0" u="none" strike="noStrike" kern="0" cap="none" spc="0" normalizeH="0" baseline="0" noProof="0" dirty="0" smtClean="0">
                <a:ln>
                  <a:noFill/>
                </a:ln>
                <a:solidFill>
                  <a:srgbClr val="333399"/>
                </a:solidFill>
                <a:effectLst/>
                <a:uLnTx/>
                <a:uFillTx/>
                <a:latin typeface="Arial"/>
              </a:rPr>
              <a:t>Complacency Kills!</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endParaRPr kumimoji="0" lang="en-US" sz="2800" b="0" i="0" u="none" strike="noStrike" kern="0" cap="none" spc="0" normalizeH="0" baseline="0" noProof="0" dirty="0" smtClean="0">
              <a:ln>
                <a:noFill/>
              </a:ln>
              <a:solidFill>
                <a:srgbClr val="333399"/>
              </a:solidFill>
              <a:effectLst/>
              <a:uLnTx/>
              <a:uFillTx/>
              <a:latin typeface="Arial"/>
              <a:ea typeface="+mn-ea"/>
              <a:cs typeface="+mn-cs"/>
            </a:endParaRPr>
          </a:p>
        </p:txBody>
      </p:sp>
      <p:pic>
        <p:nvPicPr>
          <p:cNvPr id="3" name="suicide-at-police-station-california.wm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1547664" y="2219282"/>
            <a:ext cx="5544616" cy="4158462"/>
          </a:xfrm>
          <a:prstGeom prst="rect">
            <a:avLst/>
          </a:prstGeom>
        </p:spPr>
      </p:pic>
    </p:spTree>
    <p:extLst>
      <p:ext uri="{BB962C8B-B14F-4D97-AF65-F5344CB8AC3E}">
        <p14:creationId xmlns="" xmlns:p14="http://schemas.microsoft.com/office/powerpoint/2010/main" val="467770823"/>
      </p:ext>
    </p:extLst>
  </p:cSld>
  <p:clrMapOvr>
    <a:masterClrMapping/>
  </p:clrMapOvr>
  <p:transition spd="slow">
    <p:push dir="u"/>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5" descr="C:\Documents and Settings\ISS - IAT GM\Desktop\New Background.JPG"/>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0483" name="Rectangle 4"/>
          <p:cNvSpPr>
            <a:spLocks noGrp="1" noChangeArrowheads="1"/>
          </p:cNvSpPr>
          <p:nvPr>
            <p:ph type="subTitle" idx="1"/>
          </p:nvPr>
        </p:nvSpPr>
        <p:spPr>
          <a:xfrm>
            <a:off x="900113" y="908050"/>
            <a:ext cx="8136383" cy="5761038"/>
          </a:xfrm>
        </p:spPr>
        <p:txBody>
          <a:bodyPr/>
          <a:lstStyle/>
          <a:p>
            <a:pPr marL="457200" indent="-457200" algn="l">
              <a:lnSpc>
                <a:spcPct val="80000"/>
              </a:lnSpc>
            </a:pPr>
            <a:endParaRPr lang="en-US" sz="2800" dirty="0" smtClean="0">
              <a:solidFill>
                <a:schemeClr val="accent2"/>
              </a:solidFill>
            </a:endParaRPr>
          </a:p>
          <a:p>
            <a:pPr marL="457200" indent="-457200" algn="l">
              <a:lnSpc>
                <a:spcPct val="80000"/>
              </a:lnSpc>
              <a:buFontTx/>
              <a:buChar char="•"/>
            </a:pPr>
            <a:r>
              <a:rPr lang="en-CA" sz="2800" dirty="0" smtClean="0">
                <a:solidFill>
                  <a:schemeClr val="accent2"/>
                </a:solidFill>
              </a:rPr>
              <a:t>Approximately</a:t>
            </a:r>
            <a:r>
              <a:rPr lang="en-CA" sz="2800" dirty="0">
                <a:solidFill>
                  <a:schemeClr val="accent2"/>
                </a:solidFill>
              </a:rPr>
              <a:t> </a:t>
            </a:r>
            <a:r>
              <a:rPr lang="en-CA" sz="2800" b="1" dirty="0" smtClean="0">
                <a:solidFill>
                  <a:schemeClr val="accent2"/>
                </a:solidFill>
              </a:rPr>
              <a:t>1,500</a:t>
            </a:r>
            <a:r>
              <a:rPr lang="en-CA" sz="2800" dirty="0">
                <a:solidFill>
                  <a:schemeClr val="accent2"/>
                </a:solidFill>
              </a:rPr>
              <a:t> law enforcement officers died in the line of duty during the past </a:t>
            </a:r>
            <a:r>
              <a:rPr lang="en-CA" sz="2800" b="1" dirty="0">
                <a:solidFill>
                  <a:schemeClr val="accent2"/>
                </a:solidFill>
              </a:rPr>
              <a:t>10</a:t>
            </a:r>
            <a:r>
              <a:rPr lang="en-CA" sz="2800" dirty="0">
                <a:solidFill>
                  <a:schemeClr val="accent2"/>
                </a:solidFill>
              </a:rPr>
              <a:t> </a:t>
            </a:r>
            <a:r>
              <a:rPr lang="en-CA" sz="2800" dirty="0" smtClean="0">
                <a:solidFill>
                  <a:schemeClr val="accent2"/>
                </a:solidFill>
              </a:rPr>
              <a:t>years.</a:t>
            </a:r>
          </a:p>
          <a:p>
            <a:pPr marL="457200" indent="-457200" algn="l">
              <a:lnSpc>
                <a:spcPct val="80000"/>
              </a:lnSpc>
              <a:buFontTx/>
              <a:buChar char="•"/>
            </a:pPr>
            <a:endParaRPr lang="en-CA" sz="1400" dirty="0" smtClean="0">
              <a:solidFill>
                <a:schemeClr val="accent2"/>
              </a:solidFill>
            </a:endParaRPr>
          </a:p>
          <a:p>
            <a:pPr marL="457200" indent="-457200" algn="l">
              <a:lnSpc>
                <a:spcPct val="80000"/>
              </a:lnSpc>
              <a:buFontTx/>
              <a:buChar char="•"/>
            </a:pPr>
            <a:r>
              <a:rPr lang="en-CA" sz="2800" dirty="0" smtClean="0">
                <a:solidFill>
                  <a:schemeClr val="accent2"/>
                </a:solidFill>
              </a:rPr>
              <a:t>That’s an </a:t>
            </a:r>
            <a:r>
              <a:rPr lang="en-CA" sz="2800" dirty="0">
                <a:solidFill>
                  <a:schemeClr val="accent2"/>
                </a:solidFill>
              </a:rPr>
              <a:t>average of one death every </a:t>
            </a:r>
            <a:r>
              <a:rPr lang="en-CA" sz="2800" b="1" dirty="0">
                <a:solidFill>
                  <a:schemeClr val="accent2"/>
                </a:solidFill>
              </a:rPr>
              <a:t>57</a:t>
            </a:r>
            <a:r>
              <a:rPr lang="en-CA" sz="2800" dirty="0">
                <a:solidFill>
                  <a:schemeClr val="accent2"/>
                </a:solidFill>
              </a:rPr>
              <a:t> hours </a:t>
            </a:r>
            <a:r>
              <a:rPr lang="en-CA" sz="2800" dirty="0" smtClean="0">
                <a:solidFill>
                  <a:schemeClr val="accent2"/>
                </a:solidFill>
              </a:rPr>
              <a:t>or </a:t>
            </a:r>
            <a:r>
              <a:rPr lang="en-CA" sz="2800" b="1" dirty="0" smtClean="0">
                <a:solidFill>
                  <a:schemeClr val="accent2"/>
                </a:solidFill>
              </a:rPr>
              <a:t>154</a:t>
            </a:r>
            <a:r>
              <a:rPr lang="en-CA" sz="2800" dirty="0">
                <a:solidFill>
                  <a:schemeClr val="accent2"/>
                </a:solidFill>
              </a:rPr>
              <a:t> per year. </a:t>
            </a:r>
            <a:endParaRPr lang="en-CA" sz="2800" dirty="0" smtClean="0">
              <a:solidFill>
                <a:schemeClr val="accent2"/>
              </a:solidFill>
            </a:endParaRPr>
          </a:p>
          <a:p>
            <a:pPr marL="457200" indent="-457200" algn="l">
              <a:lnSpc>
                <a:spcPct val="80000"/>
              </a:lnSpc>
              <a:buFontTx/>
              <a:buChar char="•"/>
            </a:pPr>
            <a:endParaRPr lang="en-CA" sz="1400" dirty="0" smtClean="0"/>
          </a:p>
          <a:p>
            <a:pPr marL="457200" indent="-457200" algn="l">
              <a:lnSpc>
                <a:spcPct val="80000"/>
              </a:lnSpc>
              <a:buFontTx/>
              <a:buChar char="•"/>
            </a:pPr>
            <a:r>
              <a:rPr lang="en-CA" sz="2800" dirty="0" smtClean="0">
                <a:solidFill>
                  <a:schemeClr val="accent2"/>
                </a:solidFill>
              </a:rPr>
              <a:t>There </a:t>
            </a:r>
            <a:r>
              <a:rPr lang="en-CA" sz="2800" dirty="0">
                <a:solidFill>
                  <a:schemeClr val="accent2"/>
                </a:solidFill>
              </a:rPr>
              <a:t>were </a:t>
            </a:r>
            <a:r>
              <a:rPr lang="en-CA" sz="2800" b="1" dirty="0">
                <a:solidFill>
                  <a:schemeClr val="accent2"/>
                </a:solidFill>
              </a:rPr>
              <a:t>120 </a:t>
            </a:r>
            <a:r>
              <a:rPr lang="en-CA" sz="2800" dirty="0">
                <a:solidFill>
                  <a:schemeClr val="accent2"/>
                </a:solidFill>
              </a:rPr>
              <a:t>law enforcement officers killed in 2012. </a:t>
            </a:r>
            <a:r>
              <a:rPr lang="en-US" sz="2800" dirty="0" smtClean="0">
                <a:solidFill>
                  <a:schemeClr val="accent2"/>
                </a:solidFill>
              </a:rPr>
              <a:t/>
            </a:r>
            <a:br>
              <a:rPr lang="en-US" sz="2800" dirty="0" smtClean="0">
                <a:solidFill>
                  <a:schemeClr val="accent2"/>
                </a:solidFill>
              </a:rPr>
            </a:br>
            <a:endParaRPr lang="en-US" sz="2800" dirty="0" smtClean="0">
              <a:solidFill>
                <a:schemeClr val="accent2"/>
              </a:solidFill>
            </a:endParaRPr>
          </a:p>
          <a:p>
            <a:pPr marL="457200" indent="-457200" algn="l">
              <a:lnSpc>
                <a:spcPct val="80000"/>
              </a:lnSpc>
              <a:buFontTx/>
              <a:buChar char="•"/>
            </a:pPr>
            <a:r>
              <a:rPr lang="en-US" sz="2800" dirty="0" smtClean="0">
                <a:solidFill>
                  <a:schemeClr val="accent2"/>
                </a:solidFill>
              </a:rPr>
              <a:t>From 1986-1995, </a:t>
            </a:r>
            <a:r>
              <a:rPr lang="en-US" sz="2800" b="1" dirty="0" smtClean="0">
                <a:solidFill>
                  <a:schemeClr val="accent2"/>
                </a:solidFill>
              </a:rPr>
              <a:t>197</a:t>
            </a:r>
            <a:r>
              <a:rPr lang="en-US" sz="2800" dirty="0" smtClean="0">
                <a:solidFill>
                  <a:schemeClr val="accent2"/>
                </a:solidFill>
              </a:rPr>
              <a:t> convicts murdered a police officer while out on parole, probation, or early prison release. </a:t>
            </a:r>
          </a:p>
          <a:p>
            <a:pPr marL="457200" indent="-457200" algn="l">
              <a:lnSpc>
                <a:spcPct val="80000"/>
              </a:lnSpc>
              <a:buFontTx/>
              <a:buChar char="•"/>
            </a:pPr>
            <a:endParaRPr lang="en-US" sz="1400" dirty="0" smtClean="0">
              <a:solidFill>
                <a:schemeClr val="accent2"/>
              </a:solidFill>
            </a:endParaRPr>
          </a:p>
          <a:p>
            <a:pPr marL="457200" indent="-457200" algn="l">
              <a:lnSpc>
                <a:spcPct val="80000"/>
              </a:lnSpc>
              <a:buFontTx/>
              <a:buChar char="•"/>
            </a:pPr>
            <a:r>
              <a:rPr lang="en-US" sz="2800" dirty="0" smtClean="0">
                <a:solidFill>
                  <a:schemeClr val="accent2"/>
                </a:solidFill>
              </a:rPr>
              <a:t>More than </a:t>
            </a:r>
            <a:r>
              <a:rPr lang="en-US" sz="2800" b="1" dirty="0" smtClean="0">
                <a:solidFill>
                  <a:schemeClr val="accent2"/>
                </a:solidFill>
              </a:rPr>
              <a:t>100</a:t>
            </a:r>
            <a:r>
              <a:rPr lang="en-US" sz="2800" dirty="0" smtClean="0">
                <a:solidFill>
                  <a:schemeClr val="accent2"/>
                </a:solidFill>
              </a:rPr>
              <a:t> of them were under </a:t>
            </a:r>
            <a:r>
              <a:rPr lang="en-US" sz="2800" b="1" dirty="0" smtClean="0">
                <a:solidFill>
                  <a:schemeClr val="accent2"/>
                </a:solidFill>
              </a:rPr>
              <a:t>18</a:t>
            </a:r>
            <a:r>
              <a:rPr lang="en-US" sz="2800" dirty="0" smtClean="0">
                <a:solidFill>
                  <a:schemeClr val="accent2"/>
                </a:solidFill>
              </a:rPr>
              <a:t> yrs old.</a:t>
            </a:r>
          </a:p>
          <a:p>
            <a:pPr lvl="1" algn="l" eaLnBrk="1" hangingPunct="1">
              <a:lnSpc>
                <a:spcPct val="80000"/>
              </a:lnSpc>
            </a:pPr>
            <a:endParaRPr lang="en-US" sz="1600" dirty="0" smtClean="0">
              <a:solidFill>
                <a:schemeClr val="accent2"/>
              </a:solidFill>
            </a:endParaRPr>
          </a:p>
        </p:txBody>
      </p:sp>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Statistics</a:t>
            </a:r>
          </a:p>
        </p:txBody>
      </p:sp>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5" descr="C:\Documents and Settings\ISS - IAT GM\Desktop\New Background.JPG"/>
          <p:cNvPicPr>
            <a:picLocks noChangeAspect="1" noChangeArrowheads="1"/>
          </p:cNvPicPr>
          <p:nvPr/>
        </p:nvPicPr>
        <p:blipFill>
          <a:blip r:embed="rId2" cstate="print">
            <a:extLst>
              <a:ext uri="{28A0092B-C50C-407E-A947-70E740481C1C}">
                <a14:useLocalDpi xmlns=""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1507" name="Rectangle 4"/>
          <p:cNvSpPr>
            <a:spLocks noGrp="1" noChangeArrowheads="1"/>
          </p:cNvSpPr>
          <p:nvPr>
            <p:ph type="subTitle" idx="1"/>
          </p:nvPr>
        </p:nvSpPr>
        <p:spPr>
          <a:xfrm>
            <a:off x="900113" y="980728"/>
            <a:ext cx="8243887" cy="5543550"/>
          </a:xfrm>
        </p:spPr>
        <p:txBody>
          <a:bodyPr/>
          <a:lstStyle/>
          <a:p>
            <a:pPr marL="342900" indent="-342900" algn="l" eaLnBrk="1" hangingPunct="1">
              <a:lnSpc>
                <a:spcPct val="80000"/>
              </a:lnSpc>
              <a:buFontTx/>
              <a:buChar char="•"/>
            </a:pPr>
            <a:r>
              <a:rPr lang="en-US" sz="2800" dirty="0" smtClean="0">
                <a:solidFill>
                  <a:srgbClr val="333399"/>
                </a:solidFill>
              </a:rPr>
              <a:t>An average murderer spends </a:t>
            </a:r>
            <a:r>
              <a:rPr lang="en-US" sz="2800" b="1" dirty="0" smtClean="0">
                <a:solidFill>
                  <a:srgbClr val="333399"/>
                </a:solidFill>
              </a:rPr>
              <a:t>5.5</a:t>
            </a:r>
            <a:r>
              <a:rPr lang="en-US" sz="2800" dirty="0" smtClean="0">
                <a:solidFill>
                  <a:srgbClr val="333399"/>
                </a:solidFill>
              </a:rPr>
              <a:t> years in prison...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A </a:t>
            </a:r>
            <a:r>
              <a:rPr lang="en-US" sz="2800" b="1" dirty="0" smtClean="0">
                <a:solidFill>
                  <a:srgbClr val="333399"/>
                </a:solidFill>
              </a:rPr>
              <a:t>"life"</a:t>
            </a:r>
            <a:r>
              <a:rPr lang="en-US" sz="2800" dirty="0" smtClean="0">
                <a:solidFill>
                  <a:srgbClr val="333399"/>
                </a:solidFill>
              </a:rPr>
              <a:t> sentence averages </a:t>
            </a:r>
            <a:r>
              <a:rPr lang="en-US" sz="2800" b="1" dirty="0" smtClean="0">
                <a:solidFill>
                  <a:srgbClr val="333399"/>
                </a:solidFill>
              </a:rPr>
              <a:t>7.7 </a:t>
            </a:r>
            <a:r>
              <a:rPr lang="en-US" sz="2800" dirty="0" smtClean="0">
                <a:solidFill>
                  <a:srgbClr val="333399"/>
                </a:solidFill>
              </a:rPr>
              <a:t>years...and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3 of 4 convicted criminals don't go to jail at all.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b="1" dirty="0" smtClean="0">
                <a:solidFill>
                  <a:srgbClr val="333399"/>
                </a:solidFill>
              </a:rPr>
              <a:t>2</a:t>
            </a:r>
            <a:r>
              <a:rPr lang="en-US" sz="2800" dirty="0" smtClean="0">
                <a:solidFill>
                  <a:srgbClr val="333399"/>
                </a:solidFill>
              </a:rPr>
              <a:t> police officers are shot </a:t>
            </a:r>
            <a:r>
              <a:rPr lang="en-US" sz="2800" b="1" dirty="0" smtClean="0">
                <a:solidFill>
                  <a:srgbClr val="333399"/>
                </a:solidFill>
              </a:rPr>
              <a:t>every</a:t>
            </a:r>
            <a:r>
              <a:rPr lang="en-US" sz="2800" dirty="0" smtClean="0">
                <a:solidFill>
                  <a:srgbClr val="333399"/>
                </a:solidFill>
              </a:rPr>
              <a:t> day in the U.S.</a:t>
            </a:r>
          </a:p>
          <a:p>
            <a:pPr marL="342900" indent="-342900" algn="l" eaLnBrk="1" hangingPunct="1">
              <a:lnSpc>
                <a:spcPct val="80000"/>
              </a:lnSpc>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Most officers are killed during arrest situations, disturbances and car crashes.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Most officers are killed between 4:01 P.M. and Midnight </a:t>
            </a:r>
          </a:p>
          <a:p>
            <a:pPr marL="342900" indent="-342900" algn="l" eaLnBrk="1" hangingPunct="1">
              <a:lnSpc>
                <a:spcPct val="80000"/>
              </a:lnSpc>
              <a:buFontTx/>
              <a:buChar char="•"/>
            </a:pPr>
            <a:endParaRPr lang="en-US" sz="1400" dirty="0" smtClean="0">
              <a:solidFill>
                <a:srgbClr val="333399"/>
              </a:solidFill>
            </a:endParaRPr>
          </a:p>
          <a:p>
            <a:pPr marL="342900" indent="-342900" algn="l" eaLnBrk="1" hangingPunct="1">
              <a:lnSpc>
                <a:spcPct val="80000"/>
              </a:lnSpc>
              <a:buFontTx/>
              <a:buChar char="•"/>
            </a:pPr>
            <a:r>
              <a:rPr lang="en-US" sz="2800" dirty="0" smtClean="0">
                <a:solidFill>
                  <a:srgbClr val="333399"/>
                </a:solidFill>
              </a:rPr>
              <a:t>25% of officers killed are killed with their own weapon. </a:t>
            </a:r>
          </a:p>
          <a:p>
            <a:pPr lvl="1" algn="l" eaLnBrk="1" hangingPunct="1">
              <a:lnSpc>
                <a:spcPct val="80000"/>
              </a:lnSpc>
            </a:pPr>
            <a:endParaRPr lang="en-US" sz="1600" dirty="0" smtClean="0">
              <a:solidFill>
                <a:schemeClr val="accent2"/>
              </a:solidFill>
            </a:endParaRPr>
          </a:p>
        </p:txBody>
      </p:sp>
      <p:sp>
        <p:nvSpPr>
          <p:cNvPr id="7" name="TextBox 6"/>
          <p:cNvSpPr txBox="1"/>
          <p:nvPr/>
        </p:nvSpPr>
        <p:spPr>
          <a:xfrm>
            <a:off x="2071688" y="71438"/>
            <a:ext cx="5072062" cy="646112"/>
          </a:xfrm>
          <a:prstGeom prst="rect">
            <a:avLst/>
          </a:prstGeom>
          <a:noFill/>
        </p:spPr>
        <p:txBody>
          <a:bodyPr>
            <a:spAutoFit/>
          </a:bodyPr>
          <a:lstStyle/>
          <a:p>
            <a:pPr algn="ctr">
              <a:defRPr/>
            </a:pPr>
            <a:r>
              <a:rPr lang="en-US" sz="3600" dirty="0">
                <a:solidFill>
                  <a:schemeClr val="accent3"/>
                </a:solidFill>
                <a:latin typeface="Arial" charset="0"/>
              </a:rPr>
              <a:t>Statistics</a:t>
            </a:r>
          </a:p>
        </p:txBody>
      </p:sp>
    </p:spTree>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710</TotalTime>
  <Words>3465</Words>
  <Application>Microsoft Office PowerPoint</Application>
  <PresentationFormat>On-screen Show (4:3)</PresentationFormat>
  <Paragraphs>727</Paragraphs>
  <Slides>74</Slides>
  <Notes>3</Notes>
  <HiddenSlides>0</HiddenSlides>
  <MMClips>6</MMClips>
  <ScaleCrop>false</ScaleCrop>
  <HeadingPairs>
    <vt:vector size="4" baseType="variant">
      <vt:variant>
        <vt:lpstr>Theme</vt:lpstr>
      </vt:variant>
      <vt:variant>
        <vt:i4>1</vt:i4>
      </vt:variant>
      <vt:variant>
        <vt:lpstr>Slide Titles</vt:lpstr>
      </vt:variant>
      <vt:variant>
        <vt:i4>74</vt:i4>
      </vt:variant>
    </vt:vector>
  </HeadingPairs>
  <TitlesOfParts>
    <vt:vector size="75" baseType="lpstr">
      <vt:lpstr>Default Design</vt:lpstr>
      <vt:lpstr>Slide 1</vt:lpstr>
      <vt:lpstr>SAFETY SURVIVAL </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vector>
  </TitlesOfParts>
  <Company>Independent Security Services Atlantic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Ops</dc:creator>
  <cp:lastModifiedBy>ISS Ops</cp:lastModifiedBy>
  <cp:revision>90</cp:revision>
  <dcterms:created xsi:type="dcterms:W3CDTF">2005-01-17T22:46:37Z</dcterms:created>
  <dcterms:modified xsi:type="dcterms:W3CDTF">2014-02-04T17:00:24Z</dcterms:modified>
</cp:coreProperties>
</file>

<file path=docProps/thumbnail.jpeg>
</file>